
<file path=[Content_Types].xml><?xml version="1.0" encoding="utf-8"?>
<Types xmlns="http://schemas.openxmlformats.org/package/2006/content-types"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purl.oclc.org/ooxml/officeDocument/relationships/officeDocument" Target="ppt/presentation.xml"/></Relationships>
</file>

<file path=ppt/presentation.xml><?xml version="1.0" encoding="utf-8"?>
<p:presentation xmlns:a="http://purl.oclc.org/ooxml/drawingml/main" xmlns:p="http://purl.oclc.org/ooxml/presentationml/main" xmlns:r="http://purl.oclc.org/ooxml/officeDocument/relationships">
  <p:sldMasterIdLst>
    <p:sldMasterId id="2147483648" r:id="rId1"/>
  </p:sldMasterIdLst>
  <p:sldIdLst>
    <p:sldId id="256" r:id="rId2"/>
    <p:sldId id="257" r:id="rId3"/>
  </p:sldIdLst>
  <p:sldSz cx="9144000" cy="5143500"/>
  <p:notesSz cx="5143500" cy="9144000"/>
</p:presentation>
</file>

<file path=ppt/_rels/presentation.xml.rels><?xml version="1.0" encoding="UTF-8" standalone="yes"?><Relationships xmlns="http://schemas.openxmlformats.org/package/2006/relationships"><Relationship Id="rId1" Type="http://purl.oclc.org/ooxml/officeDocument/relationships/slideMaster" Target="slideMasters/slideMaster1.xml"/><Relationship Id="rId2" Type="http://purl.oclc.org/ooxml/officeDocument/relationships/slide" Target="slides/slide1.xml"/><Relationship Id="rId3" Type="http://purl.oclc.org/ooxml/officeDocument/relationships/slide" Target="slides/slide2.xml"/></Relationships>
</file>

<file path=ppt/slideLayouts/_rels/slideLayout1.xml.rels><?xml version="1.0" encoding="UTF-8" standalone="yes"?>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slideLayout1.xml><?xml version="1.0" encoding="utf-8"?>
<p:sldLayout xmlns:a="http://purl.oclc.org/ooxml/drawingml/main" xmlns:p="http://purl.oclc.org/ooxml/presentationml/main" xmlns:r="http://purl.oclc.org/ooxml/officeDocument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<Relationships xmlns="http://schemas.openxmlformats.org/package/2006/relationships"><Relationship Id="rId1" Type="http://purl.oclc.org/ooxml/officeDocument/relationships/slideLayout" Target="../slideLayouts/slideLayout1.xml"/><Relationship Id="rId2" Type="http://purl.oclc.org/ooxml/officeDocument/relationships/theme" Target="../theme/theme1.xml"/></Relationships>
</file>

<file path=ppt/slideMasters/slideMaster1.xml><?xml version="1.0" encoding="utf-8"?>
<p:sldMaster xmlns:a="http://purl.oclc.org/ooxml/drawingml/main" xmlns:p="http://purl.oclc.org/ooxml/presentationml/main" xmlns:r="http://purl.oclc.org/ooxml/officeDocument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purl.oclc.org/ooxml/officeDocument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purl.oclc.org/ooxml/officeDocument/relationships/slideLayout" Target="../slideLayouts/slideLayout1.xml"/></Relationships>
</file>

<file path=ppt/slides/slide1.xml><?xml version="1.0" encoding="utf-8"?>
<p:sld xmlns:a="http://purl.oclc.org/ooxml/drawingml/main" xmlns:p="http://purl.oclc.org/ooxml/presentationml/main" xmlns:r="http://purl.oclc.org/ooxml/officeDocument/relationships">
  <p:cSld>
    <p:spTree>
      <p:nvGrpSpPr>
        <p:cNvPr id="1" name=""/>
        <p:cNvGrpSpPr/>
        <p:nvPr/>
      </p:nvGrpSpPr>
      <p:grpSpPr/>
      <p:sp>
        <p:nvSpPr>
          <p:cNvPr id="2" name="Banner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04FFE"/>
          </a:solidFill>
          <a:ln>
            <a:noFill/>
          </a:ln>
        </p:spPr>
        <p:txBody>
          <a:bodyPr anchor="ctr"/>
          <a:lstStyle/>
        </p:txBody>
      </p:sp>
      <p:sp>
        <p:nvSpPr>
          <p:cNvPr id="3" name="Title"/>
          <p:cNvSpPr/>
          <p:nvPr/>
        </p:nvSpPr>
        <p:spPr>
          <a:xfrm>
            <a:off x="600000" y="1500000"/>
            <a:ext cx="7900000" cy="1400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l">
              <a:buNone/>
              <a:buClr>
                <a:srgbClr val="000000"/>
              </a:buClr>
            </a:pPr>
            <a:r>
              <a:rPr lang="en" sz="5400" b="1">
                <a:solidFill>
                  <a:srgbClr val="FFFFFF"/>
                </a:solidFill>
              </a:rPr>
              <a:t>document-svg</a:t>
            </a:r>
            <a:endParaRPr>
              <a:solidFill>
                <a:srgbClr val="000000"/>
              </a:solidFill>
            </a:endParaRPr>
          </a:p>
          <a:p>
            <a:pPr algn="l">
              <a:buNone/>
              <a:buClr>
                <a:srgbClr val="000000"/>
              </a:buClr>
            </a:pPr>
            <a:r>
              <a:rPr lang="en" sz="1800" b="0">
                <a:solidFill>
                  <a:srgbClr val="E8EAF6"/>
                </a:solidFill>
              </a:rPr>
              <a:t>PDF and Office documents as self-contained SVG pages</a:t>
            </a:r>
            <a:endParaRPr>
              <a:solidFill>
                <a:srgbClr val="000000"/>
              </a:solidFill>
            </a:endParaRPr>
          </a:p>
        </p:txBody>
      </p:sp>
    </p:spTree>
  </p:cSld>
</p:sld>
</file>

<file path=ppt/slides/slide2.xml><?xml version="1.0" encoding="utf-8"?>
<p:sld xmlns:a="http://purl.oclc.org/ooxml/drawingml/main" xmlns:p="http://purl.oclc.org/ooxml/presentationml/main" xmlns:r="http://purl.oclc.org/ooxml/officeDocument/relationships">
  <p:cSld>
    <p:spTree>
      <p:nvGrpSpPr>
        <p:cNvPr id="1" name=""/>
        <p:cNvGrpSpPr/>
        <p:nvPr/>
      </p:nvGrpSpPr>
      <p:grpSpPr/>
      <p:sp>
        <p:nvSpPr>
          <p:cNvPr id="2" name="Header"/>
          <p:cNvSpPr/>
          <p:nvPr/>
        </p:nvSpPr>
        <p:spPr>
          <a:xfrm>
            <a:off x="0" y="0"/>
            <a:ext cx="9144000" cy="900000"/>
          </a:xfrm>
          <a:prstGeom prst="rect">
            <a:avLst/>
          </a:prstGeom>
          <a:solidFill>
            <a:srgbClr val="304FFE"/>
          </a:solidFill>
          <a:ln>
            <a:noFill/>
          </a:ln>
        </p:spPr>
        <p:txBody>
          <a:bodyPr anchor="ctr"/>
          <a:lstStyle/>
        </p:txBody>
      </p:sp>
      <p:sp>
        <p:nvSpPr>
          <p:cNvPr id="3" name="Header text"/>
          <p:cNvSpPr/>
          <p:nvPr/>
        </p:nvSpPr>
        <p:spPr>
          <a:xfrm>
            <a:off x="500000" y="0"/>
            <a:ext cx="8000000" cy="900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l">
              <a:buNone/>
              <a:buClr>
                <a:srgbClr val="000000"/>
              </a:buClr>
            </a:pPr>
            <a:r>
              <a:rPr lang="en" sz="2800" b="1">
                <a:solidFill>
                  <a:srgbClr val="FFFFFF"/>
                </a:solidFill>
              </a:rPr>
              <a:t>One page in, one SVG out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4" name="Body"/>
          <p:cNvSpPr/>
          <p:nvPr/>
        </p:nvSpPr>
        <p:spPr>
          <a:xfrm>
            <a:off x="500000" y="1200000"/>
            <a:ext cx="5000000" cy="3200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l">
              <a:buNone/>
              <a:buClr>
                <a:srgbClr val="000000"/>
              </a:buClr>
            </a:pPr>
            <a:r>
              <a:rPr lang="en" sz="1600" b="0">
                <a:solidFill>
                  <a:srgbClr val="263238"/>
                </a:solidFill>
              </a:rPr>
              <a:t>•  Every page becomes page-NNNN.svg</a:t>
            </a:r>
            <a:endParaRPr>
              <a:solidFill>
                <a:srgbClr val="000000"/>
              </a:solidFill>
            </a:endParaRPr>
          </a:p>
          <a:p>
            <a:pPr algn="l">
              <a:buNone/>
              <a:buClr>
                <a:srgbClr val="000000"/>
              </a:buClr>
            </a:pPr>
            <a:r>
              <a:rPr lang="en" sz="1600" b="0">
                <a:solidFill>
                  <a:srgbClr val="263238"/>
                </a:solidFill>
              </a:rPr>
              <a:t>•  Fonts, shapes and images stay in the file</a:t>
            </a:r>
            <a:endParaRPr>
              <a:solidFill>
                <a:srgbClr val="000000"/>
              </a:solidFill>
            </a:endParaRPr>
          </a:p>
          <a:p>
            <a:pPr algn="l">
              <a:buNone/>
              <a:buClr>
                <a:srgbClr val="000000"/>
              </a:buClr>
            </a:pPr>
            <a:r>
              <a:rPr lang="en" sz="1600" b="0">
                <a:solidFill>
                  <a:srgbClr val="263238"/>
                </a:solidFill>
              </a:rPr>
              <a:t>•  A conversion.json records warnings and timing</a:t>
            </a:r>
            <a:endParaRPr>
              <a:solidFill>
                <a:srgbClr val="000000"/>
              </a:solidFill>
            </a:endParaRPr>
          </a:p>
          <a:p>
            <a:pPr algn="l">
              <a:buNone/>
              <a:buClr>
                <a:srgbClr val="000000"/>
              </a:buClr>
            </a:pPr>
            <a:r>
              <a:rPr lang="en" sz="1600" b="0">
                <a:solidFill>
                  <a:srgbClr val="263238"/>
                </a:solidFill>
              </a:rPr>
              <a:t>•  Nothing is fetched at render time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" name="Accent A"/>
          <p:cNvSpPr/>
          <p:nvPr/>
        </p:nvSpPr>
        <p:spPr>
          <a:xfrm>
            <a:off x="5900000" y="1400000"/>
            <a:ext cx="1000000" cy="1000000"/>
          </a:xfrm>
          <a:prstGeom prst="rect">
            <a:avLst/>
          </a:prstGeom>
          <a:solidFill>
            <a:srgbClr val="00BFA5"/>
          </a:solidFill>
          <a:ln>
            <a:noFill/>
          </a:ln>
        </p:spPr>
        <p:txBody>
          <a:bodyPr anchor="ctr"/>
          <a:lstStyle/>
        </p:txBody>
      </p:sp>
      <p:sp>
        <p:nvSpPr>
          <p:cNvPr id="6" name="Accent B"/>
          <p:cNvSpPr/>
          <p:nvPr/>
        </p:nvSpPr>
        <p:spPr>
          <a:xfrm>
            <a:off x="7100000" y="1400000"/>
            <a:ext cx="1000000" cy="100000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txBody>
          <a:bodyPr anchor="ctr"/>
          <a:lstStyle/>
        </p:txBody>
      </p:sp>
      <p:sp>
        <p:nvSpPr>
          <p:cNvPr id="7" name="Accent C"/>
          <p:cNvSpPr/>
          <p:nvPr/>
        </p:nvSpPr>
        <p:spPr>
          <a:xfrm>
            <a:off x="5900000" y="2600000"/>
            <a:ext cx="1000000" cy="1000000"/>
          </a:xfrm>
          <a:prstGeom prst="rect">
            <a:avLst/>
          </a:prstGeom>
          <a:solidFill>
            <a:srgbClr val="AA00FF"/>
          </a:solidFill>
          <a:ln>
            <a:noFill/>
          </a:ln>
        </p:spPr>
        <p:txBody>
          <a:bodyPr anchor="ctr"/>
          <a:lstStyle/>
        </p:txBody>
      </p:sp>
      <p:sp>
        <p:nvSpPr>
          <p:cNvPr id="8" name="Accent D"/>
          <p:cNvSpPr/>
          <p:nvPr/>
        </p:nvSpPr>
        <p:spPr>
          <a:xfrm>
            <a:off x="7100000" y="2600000"/>
            <a:ext cx="1000000" cy="1000000"/>
          </a:xfrm>
          <a:prstGeom prst="rect">
            <a:avLst/>
          </a:prstGeom>
          <a:solidFill>
            <a:srgbClr val="FFD600"/>
          </a:solidFill>
          <a:ln>
            <a:noFill/>
          </a:ln>
        </p:spPr>
        <p:txBody>
          <a:bodyPr anchor="ctr"/>
          <a:lstStyle/>
        </p:txBody>
      </p:sp>
    </p:spTree>
  </p:cSld>
</p:sld>
</file>

<file path=ppt/theme/theme1.xml><?xml version="1.0" encoding="utf-8"?>
<a:theme xmlns:a="http://purl.oclc.org/ooxml/drawingml/main" name="sample">
  <a:themeElements>
    <a:clrScheme name="sample">
      <a:dk1>
        <a:srgbClr val="000000"/>
      </a:dk1>
      <a:lt1>
        <a:srgbClr val="FFFFFF"/>
      </a:lt1>
      <a:dk2>
        <a:srgbClr val="1A237E"/>
      </a:dk2>
      <a:lt2>
        <a:srgbClr val="E8EAF6"/>
      </a:lt2>
      <a:accent1>
        <a:srgbClr val="304FFE"/>
      </a:accent1>
      <a:accent2>
        <a:srgbClr val="00BFA5"/>
      </a:accent2>
      <a:accent3>
        <a:srgbClr val="FF6D00"/>
      </a:accent3>
      <a:accent4>
        <a:srgbClr val="AA00FF"/>
      </a:accent4>
      <a:accent5>
        <a:srgbClr val="FFD600"/>
      </a:accent5>
      <a:accent6>
        <a:srgbClr val="455A64"/>
      </a:accent6>
      <a:hlink>
        <a:srgbClr val="304FFE"/>
      </a:hlink>
      <a:folHlink>
        <a:srgbClr val="AA00FF"/>
      </a:folHlink>
    </a:clrScheme>
    <a:fontScheme name="sampl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ampl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>
          <a:solidFill>
            <a:schemeClr val="phClr"/>
          </a:solidFill>
        </a:ln>
        <a:ln>
          <a:solidFill>
            <a:schemeClr val="phClr"/>
          </a:solidFill>
        </a:ln>
        <a:ln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