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/>
    <a:lvl1pPr marL="0" algn="l">
      <a:defRPr sz="1800" kern="1200"/>
    </a:lvl1pPr>
    <a:lvl2pPr marL="457200" algn="l">
      <a:defRPr sz="1600" kern="1200"/>
    </a:lvl2pPr>
    <a:lvl3pPr marL="914400" algn="l">
      <a:defRPr sz="1400" kern="1200"/>
    </a:lvl3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 useTiming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 sx="104" sy="104"/>
        <p:origin x="-123" y="-90"/>
      </p:cViewPr>
      <p:guideLst/>
    </p:cSldViewPr>
  </p:slideViewPr>
  <p:notesTextViewPr>
    <p:cViewPr varScale="1">
      <p:scale sx="100" sy="100"/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>
        <a:defRPr sz="3200" b="1"/>
      </a:lvl1pPr>
    </p:titleStyle>
    <p:bodyStyle>
      <a:lvl1pPr marL="342900" indent="-171450">
        <a:buChar char="•"/>
        <a:defRPr sz="1800"/>
      </a:lvl1pPr>
      <a:lvl2pPr marL="685800" indent="-171450">
        <a:buChar char="•"/>
        <a:defRPr sz="1600"/>
      </a:lvl2pPr>
    </p:bodyStyle>
    <p:otherStyle>
      <a:lvl1pPr marL="0">
        <a:defRPr sz="1800"/>
      </a:lvl1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202A"/>
          </a:solidFill>
          <a:ln>
            <a:noFill/>
          </a:ln>
        </p:spPr>
      </p:sp>
      <p:sp>
        <p:nvSpPr>
          <p:cNvPr id="3" name="Top Ornament"/>
          <p:cNvSpPr/>
          <p:nvPr/>
        </p:nvSpPr>
        <p:spPr>
          <a:xfrm>
            <a:off x="9128760" y="-438912"/>
            <a:ext cx="3474720" cy="2057400"/>
          </a:xfrm>
          <a:prstGeom prst="ellipse">
            <a:avLst/>
          </a:prstGeom>
          <a:solidFill>
            <a:srgbClr val="24313A"/>
          </a:solidFill>
          <a:ln>
            <a:noFill/>
          </a:ln>
        </p:spPr>
      </p:sp>
      <p:sp>
        <p:nvSpPr>
          <p:cNvPr id="4" name="Accent Orb"/>
          <p:cNvSpPr/>
          <p:nvPr/>
        </p:nvSpPr>
        <p:spPr>
          <a:xfrm>
            <a:off x="10290048" y="621792"/>
            <a:ext cx="1234440" cy="1234440"/>
          </a:xfrm>
          <a:prstGeom prst="ellipse">
            <a:avLst/>
          </a:prstGeom>
          <a:solidFill>
            <a:srgbClr val="C65D2E"/>
          </a:solidFill>
          <a:ln>
            <a:noFill/>
          </a:ln>
        </p:spPr>
      </p:sp>
      <p:sp>
        <p:nvSpPr>
          <p:cNvPr id="5" name="Bottom Ornament"/>
          <p:cNvSpPr/>
          <p:nvPr/>
        </p:nvSpPr>
        <p:spPr>
          <a:xfrm>
            <a:off x="-640080" y="5349240"/>
            <a:ext cx="2194560" cy="1737360"/>
          </a:xfrm>
          <a:prstGeom prst="ellipse">
            <a:avLst/>
          </a:prstGeom>
          <a:solidFill>
            <a:srgbClr val="24313A"/>
          </a:solidFill>
          <a:ln>
            <a:noFill/>
          </a:ln>
        </p:spPr>
      </p:sp>
      <p:sp>
        <p:nvSpPr>
          <p:cNvPr id="6" name="Left Band"/>
          <p:cNvSpPr/>
          <p:nvPr/>
        </p:nvSpPr>
        <p:spPr>
          <a:xfrm>
            <a:off x="0" y="0"/>
            <a:ext cx="329184" cy="6858000"/>
          </a:xfrm>
          <a:prstGeom prst="rect">
            <a:avLst/>
          </a:prstGeom>
          <a:solidFill>
            <a:srgbClr val="C65D2E"/>
          </a:solidFill>
          <a:ln>
            <a:noFill/>
          </a:ln>
        </p:spPr>
      </p:sp>
      <p:sp>
        <p:nvSpPr>
          <p:cNvPr id="7" name="Eyebrow"/>
          <p:cNvSpPr txBox="1"/>
          <p:nvPr/>
        </p:nvSpPr>
        <p:spPr>
          <a:xfrm>
            <a:off x="731520" y="621792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lIns="109728" tIns="73152" rIns="109728" bIns="73152">
            <a:normAutofit/>
          </a:bodyPr>
          <a:lstStyle/>
          <a:p>
            <a:pPr algn="l">
              <a:buNone/>
            </a:pPr>
            <a:r>
              <a:rPr lang="zh-CN" altLang="en-US" sz="1350" b="1" dirty="0" smtClean="0">
                <a:solidFill>
                  <a:srgbClr val="D49B32"/>
                </a:solidFill>
                <a:latin typeface="Aptos Display"/>
                <a:ea typeface="Microsoft YaHei"/>
                <a:cs typeface="Aptos Display"/>
              </a:rPr>
              <a:t>CRIEW 项目介绍</a:t>
            </a:r>
            <a:endParaRPr lang="zh-CN" altLang="en-US" sz="1350"/>
          </a:p>
        </p:txBody>
      </p:sp>
      <p:sp>
        <p:nvSpPr>
          <p:cNvPr id="8" name="Eyebrow Accent"/>
          <p:cNvSpPr/>
          <p:nvPr/>
        </p:nvSpPr>
        <p:spPr>
          <a:xfrm>
            <a:off x="749808" y="877824"/>
            <a:ext cx="822960" cy="64008"/>
          </a:xfrm>
          <a:prstGeom prst="roundRect">
            <a:avLst/>
          </a:prstGeom>
          <a:solidFill>
            <a:srgbClr val="D49B32"/>
          </a:solidFill>
          <a:ln>
            <a:noFill/>
          </a:ln>
        </p:spPr>
      </p:sp>
      <p:sp>
        <p:nvSpPr>
          <p:cNvPr id="9" name="Hero Title"/>
          <p:cNvSpPr txBox="1"/>
          <p:nvPr/>
        </p:nvSpPr>
        <p:spPr>
          <a:xfrm>
            <a:off x="731520" y="1024128"/>
            <a:ext cx="5486400" cy="14173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lIns="109728" tIns="73152" rIns="109728" bIns="73152">
            <a:normAutofit/>
          </a:bodyPr>
          <a:lstStyle/>
          <a:p>
            <a:pPr algn="l">
              <a:buNone/>
            </a:pPr>
            <a:r>
              <a:rPr lang="zh-CN" altLang="en-US" sz="3000" b="1" dirty="0" smtClean="0">
                <a:solidFill>
                  <a:srgbClr val="F7F4ED"/>
                </a:solidFill>
                <a:latin typeface="Aptos Display"/>
                <a:ea typeface="Microsoft YaHei"/>
                <a:cs typeface="Aptos Display"/>
              </a:rPr>
              <a:t>从内核开发流程到</a:t>
            </a:r>
            <a:endParaRPr lang="zh-CN" altLang="en-US" sz="3000"/>
          </a:p>
          <a:p>
            <a:pPr algn="l">
              <a:buNone/>
            </a:pPr>
            <a:r>
              <a:rPr lang="zh-CN" altLang="en-US" sz="3000" b="1" dirty="0" smtClean="0">
                <a:solidFill>
                  <a:srgbClr val="F7F4ED"/>
                </a:solidFill>
                <a:latin typeface="Aptos Display"/>
                <a:ea typeface="Microsoft YaHei"/>
                <a:cs typeface="Aptos Display"/>
              </a:rPr>
              <a:t>邮件协作</a:t>
            </a:r>
            <a:endParaRPr lang="zh-CN" altLang="en-US" sz="3000"/>
          </a:p>
        </p:txBody>
      </p:sp>
      <p:sp>
        <p:nvSpPr>
          <p:cNvPr id="10" name="Hero Subtitle Shadow"/>
          <p:cNvSpPr/>
          <p:nvPr/>
        </p:nvSpPr>
        <p:spPr>
          <a:xfrm>
            <a:off x="804672" y="2523744"/>
            <a:ext cx="5230368" cy="868680"/>
          </a:xfrm>
          <a:prstGeom prst="roundRect">
            <a:avLst/>
          </a:prstGeom>
          <a:solidFill>
            <a:srgbClr val="11202A"/>
          </a:solidFill>
          <a:ln>
            <a:noFill/>
          </a:ln>
        </p:spPr>
      </p:sp>
      <p:sp>
        <p:nvSpPr>
          <p:cNvPr id="11" name="Hero Subtitle"/>
          <p:cNvSpPr txBox="1"/>
          <p:nvPr/>
        </p:nvSpPr>
        <p:spPr>
          <a:xfrm>
            <a:off x="749808" y="2468880"/>
            <a:ext cx="5230368" cy="868680"/>
          </a:xfrm>
          <a:prstGeom prst="roundRect">
            <a:avLst/>
          </a:prstGeom>
          <a:solidFill>
            <a:srgbClr val="24313A"/>
          </a:solidFill>
          <a:ln w="12700" cap="flat" cmpd="sng" algn="ctr">
            <a:solidFill>
              <a:srgbClr val="5F6B73"/>
            </a:solidFill>
            <a:prstDash val="solid"/>
            <a:round/>
          </a:ln>
        </p:spPr>
        <p:txBody>
          <a:bodyPr wrap="square" rtlCol="0" anchor="t" lIns="146304" tIns="146304" rIns="146304" bIns="109728">
            <a:normAutofit/>
          </a:bodyPr>
          <a:lstStyle/>
          <a:p>
            <a:pPr algn="l">
              <a:buNone/>
            </a:pPr>
            <a:r>
              <a:rPr lang="zh-CN" altLang="en-US" sz="1600" dirty="0" smtClean="0">
                <a:solidFill>
                  <a:srgbClr val="F7F4ED"/>
                </a:solidFill>
                <a:latin typeface="Aptos"/>
                <a:ea typeface="Microsoft YaHei"/>
                <a:cs typeface="Aptos"/>
              </a:rPr>
              <a:t>用 CRIEW 更轻松上手 Linux kernel 邮件工作流</a:t>
            </a:r>
            <a:endParaRPr lang="zh-CN" altLang="en-US" sz="1600"/>
          </a:p>
          <a:p>
            <a:pPr algn="l">
              <a:buNone/>
            </a:pPr>
            <a:r>
              <a:rPr lang="zh-CN" altLang="en-US" sz="1350" dirty="0" smtClean="0">
                <a:solidFill>
                  <a:srgbClr val="F5E8C5"/>
                </a:solidFill>
                <a:latin typeface="Aptos"/>
                <a:ea typeface="Microsoft YaHei"/>
                <a:cs typeface="Aptos"/>
              </a:rPr>
              <a:t>订阅 -&gt; 同步 -&gt; 阅读 -&gt; 应用 patch -&gt; 回信</a:t>
            </a:r>
            <a:endParaRPr lang="zh-CN" altLang="en-US" sz="1350"/>
          </a:p>
        </p:txBody>
      </p:sp>
      <p:sp>
        <p:nvSpPr>
          <p:cNvPr id="12" name="Chip Terminal-first"/>
          <p:cNvSpPr txBox="1"/>
          <p:nvPr/>
        </p:nvSpPr>
        <p:spPr>
          <a:xfrm>
            <a:off x="749808" y="3547872"/>
            <a:ext cx="1417320" cy="384048"/>
          </a:xfrm>
          <a:prstGeom prst="roundRect">
            <a:avLst/>
          </a:prstGeom>
          <a:solidFill>
            <a:srgbClr val="2A7F98"/>
          </a:solidFill>
          <a:ln>
            <a:noFill/>
          </a:ln>
        </p:spPr>
        <p:txBody>
          <a:bodyPr wrap="square" rtlCol="0" anchor="ctr" lIns="109728" tIns="73152" rIns="109728" bIns="73152">
            <a:normAutofit/>
          </a:bodyPr>
          <a:lstStyle/>
          <a:p>
            <a:pPr algn="ctr">
              <a:buNone/>
            </a:pPr>
            <a:r>
              <a:rPr lang="zh-CN" altLang="en-US" sz="1150" b="1" dirty="0" smtClean="0">
                <a:solidFill>
                  <a:srgbClr val="FFFFFF"/>
                </a:solidFill>
                <a:latin typeface="Aptos"/>
                <a:ea typeface="Microsoft YaHei"/>
                <a:cs typeface="Aptos"/>
              </a:rPr>
              <a:t>Terminal-first</a:t>
            </a:r>
            <a:endParaRPr lang="zh-CN" altLang="en-US" sz="1150"/>
          </a:p>
        </p:txBody>
      </p:sp>
      <p:sp>
        <p:nvSpPr>
          <p:cNvPr id="13" name="Chip Local-first"/>
          <p:cNvSpPr txBox="1"/>
          <p:nvPr/>
        </p:nvSpPr>
        <p:spPr>
          <a:xfrm>
            <a:off x="2295144" y="3547872"/>
            <a:ext cx="1325880" cy="384048"/>
          </a:xfrm>
          <a:prstGeom prst="roundRect">
            <a:avLst/>
          </a:prstGeom>
          <a:solidFill>
            <a:srgbClr val="617A55"/>
          </a:solidFill>
          <a:ln>
            <a:noFill/>
          </a:ln>
        </p:spPr>
        <p:txBody>
          <a:bodyPr wrap="square" rtlCol="0" anchor="ctr" lIns="109728" tIns="73152" rIns="109728" bIns="73152">
            <a:normAutofit/>
          </a:bodyPr>
          <a:lstStyle/>
          <a:p>
            <a:pPr algn="ctr">
              <a:buNone/>
            </a:pPr>
            <a:r>
              <a:rPr lang="zh-CN" altLang="en-US" sz="1150" b="1" dirty="0" smtClean="0">
                <a:solidFill>
                  <a:srgbClr val="FFFFFF"/>
                </a:solidFill>
                <a:latin typeface="Aptos"/>
                <a:ea typeface="Microsoft YaHei"/>
                <a:cs typeface="Aptos"/>
              </a:rPr>
              <a:t>Local-first</a:t>
            </a:r>
            <a:endParaRPr lang="zh-CN" altLang="en-US" sz="1150"/>
          </a:p>
        </p:txBody>
      </p:sp>
      <p:sp>
        <p:nvSpPr>
          <p:cNvPr id="14" name="Chip Mail-native"/>
          <p:cNvSpPr txBox="1"/>
          <p:nvPr/>
        </p:nvSpPr>
        <p:spPr>
          <a:xfrm>
            <a:off x="3749040" y="3547872"/>
            <a:ext cx="1280160" cy="384048"/>
          </a:xfrm>
          <a:prstGeom prst="roundRect">
            <a:avLst/>
          </a:prstGeom>
          <a:solidFill>
            <a:srgbClr val="C65D2E"/>
          </a:solidFill>
          <a:ln>
            <a:noFill/>
          </a:ln>
        </p:spPr>
        <p:txBody>
          <a:bodyPr wrap="square" rtlCol="0" anchor="ctr" lIns="109728" tIns="73152" rIns="109728" bIns="73152">
            <a:normAutofit/>
          </a:bodyPr>
          <a:lstStyle/>
          <a:p>
            <a:pPr algn="ctr">
              <a:buNone/>
            </a:pPr>
            <a:r>
              <a:rPr lang="zh-CN" altLang="en-US" sz="1150" b="1" dirty="0" smtClean="0">
                <a:solidFill>
                  <a:srgbClr val="FFFFFF"/>
                </a:solidFill>
                <a:latin typeface="Aptos"/>
                <a:ea typeface="Microsoft YaHei"/>
                <a:cs typeface="Aptos"/>
              </a:rPr>
              <a:t>Mail-native</a:t>
            </a:r>
            <a:endParaRPr lang="zh-CN" altLang="en-US" sz="1150"/>
          </a:p>
        </p:txBody>
      </p:sp>
      <p:sp>
        <p:nvSpPr>
          <p:cNvPr id="15" name="Image Shadow"/>
          <p:cNvSpPr/>
          <p:nvPr/>
        </p:nvSpPr>
        <p:spPr>
          <a:xfrm>
            <a:off x="6464808" y="850392"/>
            <a:ext cx="4873752" cy="4416552"/>
          </a:xfrm>
          <a:prstGeom prst="roundRect">
            <a:avLst/>
          </a:prstGeom>
          <a:solidFill>
            <a:srgbClr val="C65D2E"/>
          </a:solidFill>
          <a:ln>
            <a:noFill/>
          </a:ln>
        </p:spPr>
      </p:sp>
      <p:sp>
        <p:nvSpPr>
          <p:cNvPr id="16" name="Image Frame"/>
          <p:cNvSpPr/>
          <p:nvPr/>
        </p:nvSpPr>
        <p:spPr>
          <a:xfrm>
            <a:off x="6537960" y="777240"/>
            <a:ext cx="4800600" cy="4343400"/>
          </a:xfrm>
          <a:prstGeom prst="roundRect">
            <a:avLst/>
          </a:prstGeom>
          <a:solidFill>
            <a:srgbClr val="F7F4ED"/>
          </a:solidFill>
          <a:ln>
            <a:noFill/>
          </a:ln>
        </p:spPr>
      </p:sp>
      <p:pic>
        <p:nvPicPr>
          <p:cNvPr id="17" name="CRIEW Dem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650206"/>
            <a:ext cx="4617720" cy="2597467"/>
          </a:xfrm>
          <a:prstGeom prst="rect">
            <a:avLst/>
          </a:prstGeom>
        </p:spPr>
      </p:pic>
      <p:sp>
        <p:nvSpPr>
          <p:cNvPr id="18" name="Image Caption"/>
          <p:cNvSpPr txBox="1"/>
          <p:nvPr/>
        </p:nvSpPr>
        <p:spPr>
          <a:xfrm>
            <a:off x="6656832" y="5102352"/>
            <a:ext cx="4526280" cy="420624"/>
          </a:xfrm>
          <a:prstGeom prst="roundRect">
            <a:avLst/>
          </a:prstGeom>
          <a:solidFill>
            <a:srgbClr val="24313A"/>
          </a:solidFill>
          <a:ln w="12700" cap="flat" cmpd="sng" algn="ctr">
            <a:solidFill>
              <a:srgbClr val="5F6B73"/>
            </a:solidFill>
            <a:prstDash val="solid"/>
            <a:round/>
          </a:ln>
        </p:spPr>
        <p:txBody>
          <a:bodyPr wrap="square" rtlCol="0" anchor="t" lIns="146304" tIns="91440" rIns="146304" bIns="73152">
            <a:normAutofit/>
          </a:bodyPr>
          <a:lstStyle/>
          <a:p>
            <a:pPr algn="l">
              <a:buNone/>
            </a:pPr>
            <a:r>
              <a:rPr lang="zh-CN" altLang="en-US" sz="1050" i="1" dirty="0" smtClean="0">
                <a:solidFill>
                  <a:srgbClr val="F7F4ED"/>
                </a:solidFill>
                <a:latin typeface="Aptos"/>
                <a:ea typeface="Microsoft YaHei"/>
                <a:cs typeface="Aptos"/>
              </a:rPr>
              <a:t>CRIEW TUI demo（仓库内现有演示素材）</a:t>
            </a:r>
            <a:endParaRPr lang="zh-CN" altLang="en-US" sz="1050"/>
          </a:p>
        </p:txBody>
      </p:sp>
      <p:sp>
        <p:nvSpPr>
          <p:cNvPr id="19" name="Closing Statement Shadow"/>
          <p:cNvSpPr/>
          <p:nvPr/>
        </p:nvSpPr>
        <p:spPr>
          <a:xfrm>
            <a:off x="804672" y="4590288"/>
            <a:ext cx="5376672" cy="713232"/>
          </a:xfrm>
          <a:prstGeom prst="roundRect">
            <a:avLst/>
          </a:prstGeom>
          <a:solidFill>
            <a:srgbClr val="24313A"/>
          </a:solidFill>
          <a:ln>
            <a:noFill/>
          </a:ln>
        </p:spPr>
      </p:sp>
      <p:sp>
        <p:nvSpPr>
          <p:cNvPr id="20" name="Closing Statement"/>
          <p:cNvSpPr txBox="1"/>
          <p:nvPr/>
        </p:nvSpPr>
        <p:spPr>
          <a:xfrm>
            <a:off x="749808" y="4535424"/>
            <a:ext cx="5376672" cy="713232"/>
          </a:xfrm>
          <a:prstGeom prst="roundRect">
            <a:avLst/>
          </a:prstGeom>
          <a:solidFill>
            <a:srgbClr val="F5E8C5"/>
          </a:solidFill>
          <a:ln w="12700" cap="flat" cmpd="sng" algn="ctr">
            <a:solidFill>
              <a:srgbClr val="D49B32"/>
            </a:solidFill>
            <a:prstDash val="solid"/>
            <a:round/>
          </a:ln>
        </p:spPr>
        <p:txBody>
          <a:bodyPr wrap="square" rtlCol="0" anchor="t" lIns="146304" tIns="128016" rIns="146304" bIns="109728">
            <a:normAutofit/>
          </a:bodyPr>
          <a:lstStyle/>
          <a:p>
            <a:pPr algn="l">
              <a:buNone/>
            </a:pPr>
            <a:r>
              <a:rPr lang="zh-CN" altLang="en-US" sz="1350" b="1" dirty="0" smtClean="0">
                <a:solidFill>
                  <a:srgbClr val="11202A"/>
                </a:solidFill>
                <a:latin typeface="Aptos"/>
                <a:ea typeface="Microsoft YaHei"/>
                <a:cs typeface="Aptos"/>
              </a:rPr>
              <a:t>目标不是绕开邮件流程，而是把它变成新人也能持续使用的日常工作流。</a:t>
            </a:r>
            <a:endParaRPr lang="zh-CN" altLang="en-US" sz="1350"/>
          </a:p>
        </p:txBody>
      </p:sp>
      <p:sp>
        <p:nvSpPr>
          <p:cNvPr id="21" name="Title Footer Rule"/>
          <p:cNvSpPr/>
          <p:nvPr/>
        </p:nvSpPr>
        <p:spPr>
          <a:xfrm>
            <a:off x="749808" y="6355080"/>
            <a:ext cx="9464040" cy="18288"/>
          </a:xfrm>
          <a:prstGeom prst="rect">
            <a:avLst/>
          </a:prstGeom>
          <a:solidFill>
            <a:srgbClr val="5F6B73"/>
          </a:solidFill>
          <a:ln>
            <a:noFill/>
          </a:ln>
        </p:spPr>
      </p:sp>
      <p:sp>
        <p:nvSpPr>
          <p:cNvPr id="22" name="Title Footer"/>
          <p:cNvSpPr txBox="1"/>
          <p:nvPr/>
        </p:nvSpPr>
        <p:spPr>
          <a:xfrm>
            <a:off x="749808" y="6547104"/>
            <a:ext cx="6400800" cy="182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lIns="109728" tIns="73152" rIns="109728" bIns="73152">
            <a:normAutofit/>
          </a:bodyPr>
          <a:lstStyle/>
          <a:p>
            <a:pPr algn="l">
              <a:buNone/>
            </a:pPr>
            <a:r>
              <a:rPr lang="zh-CN" altLang="en-US" sz="940" dirty="0" smtClean="0">
                <a:solidFill>
                  <a:srgbClr val="EDE6D6"/>
                </a:solidFill>
                <a:latin typeface="Aptos"/>
                <a:ea typeface="Microsoft YaHei"/>
                <a:cs typeface="Aptos"/>
              </a:rPr>
              <a:t>CRIEW / kernel patch mail workflow / 2026-04-08</a:t>
            </a:r>
            <a:endParaRPr lang="zh-CN" altLang="en-US" sz="940"/>
          </a:p>
        </p:txBody>
      </p:sp>
      <p:sp>
        <p:nvSpPr>
          <p:cNvPr id="23" name="Title Page Number"/>
          <p:cNvSpPr txBox="1"/>
          <p:nvPr/>
        </p:nvSpPr>
        <p:spPr>
          <a:xfrm>
            <a:off x="10866120" y="6428232"/>
            <a:ext cx="658368" cy="274320"/>
          </a:xfrm>
          <a:prstGeom prst="roundRect">
            <a:avLst/>
          </a:prstGeom>
          <a:solidFill>
            <a:srgbClr val="F7F4ED"/>
          </a:solidFill>
          <a:ln>
            <a:noFill/>
          </a:ln>
        </p:spPr>
        <p:txBody>
          <a:bodyPr wrap="square" rtlCol="0" anchor="ctr" lIns="109728" tIns="73152" rIns="109728" bIns="73152">
            <a:normAutofit/>
          </a:bodyPr>
          <a:lstStyle/>
          <a:p>
            <a:pPr algn="ctr">
              <a:buNone/>
            </a:pPr>
            <a:r>
              <a:rPr lang="zh-CN" altLang="en-US" sz="1050" b="1" dirty="0" smtClean="0">
                <a:solidFill>
                  <a:srgbClr val="11202A"/>
                </a:solidFill>
                <a:latin typeface="Aptos"/>
                <a:ea typeface="Microsoft YaHei"/>
                <a:cs typeface="Aptos"/>
              </a:rPr>
              <a:t>1</a:t>
            </a:r>
            <a:endParaRPr lang="zh-CN" altLang="en-US" sz="10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13A"/>
          </a:solidFill>
          <a:ln>
            <a:noFill/>
          </a:ln>
        </p:spPr>
      </p:sp>
      <p:sp>
        <p:nvSpPr>
          <p:cNvPr id="3" name="Top Ornament"/>
          <p:cNvSpPr/>
          <p:nvPr/>
        </p:nvSpPr>
        <p:spPr>
          <a:xfrm>
            <a:off x="9265920" y="-438912"/>
            <a:ext cx="3291840" cy="1828800"/>
          </a:xfrm>
          <a:prstGeom prst="ellipse">
            <a:avLst/>
          </a:prstGeom>
          <a:solidFill>
            <a:srgbClr val="11202A"/>
          </a:solidFill>
          <a:ln>
            <a:noFill/>
          </a:ln>
        </p:spPr>
      </p:sp>
      <p:sp>
        <p:nvSpPr>
          <p:cNvPr id="4" name="Bottom Ornament"/>
          <p:cNvSpPr/>
          <p:nvPr/>
        </p:nvSpPr>
        <p:spPr>
          <a:xfrm>
            <a:off x="-731520" y="5486400"/>
            <a:ext cx="2194560" cy="1691640"/>
          </a:xfrm>
          <a:prstGeom prst="ellipse">
            <a:avLst/>
          </a:prstGeom>
          <a:solidFill>
            <a:srgbClr val="11202A"/>
          </a:solidFill>
          <a:ln>
            <a:noFill/>
          </a:ln>
        </p:spPr>
      </p:sp>
      <p:sp>
        <p:nvSpPr>
          <p:cNvPr id="5" name="Accent Rail"/>
          <p:cNvSpPr/>
          <p:nvPr/>
        </p:nvSpPr>
        <p:spPr>
          <a:xfrm>
            <a:off x="11734800" y="530352"/>
            <a:ext cx="118872" cy="5687568"/>
          </a:xfrm>
          <a:prstGeom prst="roundRect">
            <a:avLst/>
          </a:prstGeom>
          <a:solidFill>
            <a:srgbClr val="D49B32"/>
          </a:solidFill>
          <a:ln>
            <a:noFill/>
          </a:ln>
        </p:spPr>
      </p:sp>
      <p:sp>
        <p:nvSpPr>
          <p:cNvPr id="6" name="Title Banner"/>
          <p:cNvSpPr/>
          <p:nvPr/>
        </p:nvSpPr>
        <p:spPr>
          <a:xfrm>
            <a:off x="576072" y="347472"/>
            <a:ext cx="9966960" cy="658368"/>
          </a:xfrm>
          <a:prstGeom prst="roundRect">
            <a:avLst/>
          </a:prstGeom>
          <a:solidFill>
            <a:srgbClr val="F5E8C5"/>
          </a:solidFill>
          <a:ln>
            <a:noFill/>
          </a:ln>
        </p:spPr>
      </p:sp>
      <p:sp>
        <p:nvSpPr>
          <p:cNvPr id="7" name="Title Accent"/>
          <p:cNvSpPr/>
          <p:nvPr/>
        </p:nvSpPr>
        <p:spPr>
          <a:xfrm>
            <a:off x="786384" y="539496"/>
            <a:ext cx="201168" cy="256032"/>
          </a:xfrm>
          <a:prstGeom prst="roundRect">
            <a:avLst/>
          </a:prstGeom>
          <a:solidFill>
            <a:srgbClr val="D49B32"/>
          </a:solidFill>
          <a:ln>
            <a:noFill/>
          </a:ln>
        </p:spPr>
      </p:sp>
      <p:sp>
        <p:nvSpPr>
          <p:cNvPr id="8" name="Reference Title"/>
          <p:cNvSpPr txBox="1"/>
          <p:nvPr/>
        </p:nvSpPr>
        <p:spPr>
          <a:xfrm>
            <a:off x="1042415" y="438912"/>
            <a:ext cx="9098280" cy="4114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lIns="109728" tIns="73152" rIns="109728" bIns="73152">
            <a:normAutofit/>
          </a:bodyPr>
          <a:lstStyle/>
          <a:p>
            <a:pPr algn="l">
              <a:buNone/>
            </a:pPr>
            <a:r>
              <a:rPr lang="zh-CN" altLang="en-US" sz="2300" b="1" dirty="0" smtClean="0">
                <a:solidFill>
                  <a:srgbClr val="11202A"/>
                </a:solidFill>
                <a:latin typeface="Aptos Display"/>
                <a:ea typeface="Microsoft YaHei"/>
                <a:cs typeface="Aptos Display"/>
              </a:rPr>
              <a:t>参考资料</a:t>
            </a:r>
            <a:endParaRPr lang="zh-CN" altLang="en-US" sz="2300"/>
          </a:p>
        </p:txBody>
      </p:sp>
      <p:sp>
        <p:nvSpPr>
          <p:cNvPr id="9" name="References Left Shadow"/>
          <p:cNvSpPr/>
          <p:nvPr/>
        </p:nvSpPr>
        <p:spPr>
          <a:xfrm>
            <a:off x="804672" y="1380744"/>
            <a:ext cx="4709160" cy="3566160"/>
          </a:xfrm>
          <a:prstGeom prst="roundRect">
            <a:avLst/>
          </a:prstGeom>
          <a:solidFill>
            <a:srgbClr val="11202A"/>
          </a:solidFill>
          <a:ln>
            <a:noFill/>
          </a:ln>
        </p:spPr>
      </p:sp>
      <p:sp>
        <p:nvSpPr>
          <p:cNvPr id="10" name="References Left"/>
          <p:cNvSpPr txBox="1"/>
          <p:nvPr/>
        </p:nvSpPr>
        <p:spPr>
          <a:xfrm>
            <a:off x="749808" y="1325880"/>
            <a:ext cx="4709160" cy="3566160"/>
          </a:xfrm>
          <a:prstGeom prst="roundRect">
            <a:avLst/>
          </a:prstGeom>
          <a:solidFill>
            <a:srgbClr val="F7F4ED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t" lIns="164592" tIns="146304" rIns="164592" bIns="109728">
            <a:normAutofit/>
          </a:bodyPr>
          <a:lstStyle/>
          <a:p>
            <a:pPr marL="342900" indent="-171450" lvl="0" algn="l">
              <a:buChar char="•"/>
            </a:pPr>
            <a:r>
              <a:rPr lang="zh-CN" altLang="en-US" sz="1180" dirty="0" smtClean="0">
                <a:solidFill>
                  <a:srgbClr val="11202A"/>
                </a:solidFill>
                <a:latin typeface="Aptos"/>
                <a:ea typeface="Microsoft YaHei"/>
                <a:cs typeface="Aptos"/>
              </a:rPr>
              <a:t>CRIEW README: https://github.com/ChenMiaoi/CRIEW</a:t>
            </a:r>
            <a:endParaRPr lang="zh-CN" altLang="en-US" sz="1180"/>
          </a:p>
          <a:p>
            <a:pPr marL="342900" indent="-171450" lvl="0" algn="l">
              <a:buChar char="•"/>
            </a:pPr>
            <a:r>
              <a:rPr lang="zh-CN" altLang="en-US" sz="1180" dirty="0" smtClean="0">
                <a:solidFill>
                  <a:srgbClr val="11202A"/>
                </a:solidFill>
                <a:latin typeface="Aptos"/>
                <a:ea typeface="Microsoft YaHei"/>
                <a:cs typeface="Aptos"/>
              </a:rPr>
              <a:t>Linux kernel process overview: https://docs.kernel.org/process/</a:t>
            </a:r>
            <a:endParaRPr lang="zh-CN" altLang="en-US" sz="1180"/>
          </a:p>
          <a:p>
            <a:pPr marL="342900" indent="-171450" lvl="0" algn="l">
              <a:buChar char="•"/>
            </a:pPr>
            <a:r>
              <a:rPr lang="zh-CN" altLang="en-US" sz="1180" dirty="0" smtClean="0">
                <a:solidFill>
                  <a:srgbClr val="11202A"/>
                </a:solidFill>
                <a:latin typeface="Aptos"/>
                <a:ea typeface="Microsoft YaHei"/>
                <a:cs typeface="Aptos"/>
              </a:rPr>
              <a:t>Submitting patches: https://docs.kernel.org/process/submitting-patches.html</a:t>
            </a:r>
            <a:endParaRPr lang="zh-CN" altLang="en-US" sz="1180"/>
          </a:p>
          <a:p>
            <a:pPr marL="342900" indent="-171450" lvl="0" algn="l">
              <a:buChar char="•"/>
            </a:pPr>
            <a:r>
              <a:rPr lang="zh-CN" altLang="en-US" sz="1180" dirty="0" smtClean="0">
                <a:solidFill>
                  <a:srgbClr val="11202A"/>
                </a:solidFill>
                <a:latin typeface="Aptos"/>
                <a:ea typeface="Microsoft YaHei"/>
                <a:cs typeface="Aptos"/>
              </a:rPr>
              <a:t>Patch submission checklist: https://docs.kernel.org/process/submit-checklist.html</a:t>
            </a:r>
            <a:endParaRPr lang="zh-CN" altLang="en-US" sz="1180"/>
          </a:p>
        </p:txBody>
      </p:sp>
      <p:sp>
        <p:nvSpPr>
          <p:cNvPr id="11" name="References Right Shadow"/>
          <p:cNvSpPr/>
          <p:nvPr/>
        </p:nvSpPr>
        <p:spPr>
          <a:xfrm>
            <a:off x="5705856" y="1380744"/>
            <a:ext cx="4709160" cy="3566160"/>
          </a:xfrm>
          <a:prstGeom prst="roundRect">
            <a:avLst/>
          </a:prstGeom>
          <a:solidFill>
            <a:srgbClr val="11202A"/>
          </a:solidFill>
          <a:ln>
            <a:noFill/>
          </a:ln>
        </p:spPr>
      </p:sp>
      <p:sp>
        <p:nvSpPr>
          <p:cNvPr id="12" name="References Right"/>
          <p:cNvSpPr txBox="1"/>
          <p:nvPr/>
        </p:nvSpPr>
        <p:spPr>
          <a:xfrm>
            <a:off x="5650992" y="1325880"/>
            <a:ext cx="4709160" cy="356616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t" lIns="164592" tIns="146304" rIns="164592" bIns="109728">
            <a:normAutofit/>
          </a:bodyPr>
          <a:lstStyle/>
          <a:p>
            <a:pPr marL="342900" indent="-171450" lvl="0" algn="l">
              <a:buChar char="•"/>
            </a:pPr>
            <a:r>
              <a:rPr lang="zh-CN" altLang="en-US" sz="1180" dirty="0" smtClean="0">
                <a:solidFill>
                  <a:srgbClr val="11202A"/>
                </a:solidFill>
                <a:latin typeface="Aptos"/>
                <a:ea typeface="Microsoft YaHei"/>
                <a:cs typeface="Aptos"/>
              </a:rPr>
              <a:t>b4 contributor overview: https://b4.docs.kernel.org/en/latest/contributor/overview.html</a:t>
            </a:r>
            <a:endParaRPr lang="zh-CN" altLang="en-US" sz="1180"/>
          </a:p>
          <a:p>
            <a:pPr marL="342900" indent="-171450" lvl="0" algn="l">
              <a:buChar char="•"/>
            </a:pPr>
            <a:r>
              <a:rPr lang="zh-CN" altLang="en-US" sz="1180" dirty="0" smtClean="0">
                <a:solidFill>
                  <a:srgbClr val="11202A"/>
                </a:solidFill>
                <a:latin typeface="Aptos"/>
                <a:ea typeface="Microsoft YaHei"/>
                <a:cs typeface="Aptos"/>
              </a:rPr>
              <a:t>b4 am / shazam: https://b4.docs.kernel.org/en/latest/maintainer/am-shazam.html</a:t>
            </a:r>
            <a:endParaRPr lang="zh-CN" altLang="en-US" sz="1180"/>
          </a:p>
          <a:p>
            <a:pPr marL="342900" indent="-171450" lvl="0" algn="l">
              <a:buChar char="•"/>
            </a:pPr>
            <a:r>
              <a:rPr lang="zh-CN" altLang="en-US" sz="1180" dirty="0" smtClean="0">
                <a:solidFill>
                  <a:srgbClr val="11202A"/>
                </a:solidFill>
                <a:latin typeface="Aptos"/>
                <a:ea typeface="Microsoft YaHei"/>
                <a:cs typeface="Aptos"/>
              </a:rPr>
              <a:t>git send-email: https://git-scm.com/docs/git-send-email</a:t>
            </a:r>
            <a:endParaRPr lang="zh-CN" altLang="en-US" sz="1180"/>
          </a:p>
        </p:txBody>
      </p:sp>
      <p:sp>
        <p:nvSpPr>
          <p:cNvPr id="13" name="Reference Note Shadow"/>
          <p:cNvSpPr/>
          <p:nvPr/>
        </p:nvSpPr>
        <p:spPr>
          <a:xfrm>
            <a:off x="804672" y="5102352"/>
            <a:ext cx="9646920" cy="402336"/>
          </a:xfrm>
          <a:prstGeom prst="roundRect">
            <a:avLst/>
          </a:prstGeom>
          <a:solidFill>
            <a:srgbClr val="11202A"/>
          </a:solidFill>
          <a:ln>
            <a:noFill/>
          </a:ln>
        </p:spPr>
      </p:sp>
      <p:sp>
        <p:nvSpPr>
          <p:cNvPr id="14" name="Reference Note"/>
          <p:cNvSpPr txBox="1"/>
          <p:nvPr/>
        </p:nvSpPr>
        <p:spPr>
          <a:xfrm>
            <a:off x="749808" y="5047488"/>
            <a:ext cx="9646920" cy="402336"/>
          </a:xfrm>
          <a:prstGeom prst="roundRect">
            <a:avLst/>
          </a:prstGeom>
          <a:solidFill>
            <a:srgbClr val="F5E8C5"/>
          </a:solidFill>
          <a:ln w="12700" cap="flat" cmpd="sng" algn="ctr">
            <a:solidFill>
              <a:srgbClr val="D49B32"/>
            </a:solidFill>
            <a:prstDash val="solid"/>
            <a:round/>
          </a:ln>
        </p:spPr>
        <p:txBody>
          <a:bodyPr wrap="square" rtlCol="0" anchor="t" lIns="146304" tIns="82296" rIns="146304" bIns="73152">
            <a:normAutofit/>
          </a:bodyPr>
          <a:lstStyle/>
          <a:p>
            <a:pPr algn="l">
              <a:buNone/>
            </a:pPr>
            <a:r>
              <a:rPr lang="zh-CN" altLang="en-US" sz="1140" dirty="0" smtClean="0">
                <a:solidFill>
                  <a:srgbClr val="11202A"/>
                </a:solidFill>
                <a:latin typeface="Aptos"/>
                <a:ea typeface="Microsoft YaHei"/>
                <a:cs typeface="Aptos"/>
              </a:rPr>
              <a:t>本 deck 适合配合 8 到 12 分钟口头演示；如需对外分享，建议再补一页真实 demo 操作录像。</a:t>
            </a:r>
            <a:endParaRPr lang="zh-CN" altLang="en-US" sz="1140"/>
          </a:p>
        </p:txBody>
      </p:sp>
      <p:sp>
        <p:nvSpPr>
          <p:cNvPr id="15" name="Reference Footer Rule"/>
          <p:cNvSpPr/>
          <p:nvPr/>
        </p:nvSpPr>
        <p:spPr>
          <a:xfrm>
            <a:off x="749808" y="6355080"/>
            <a:ext cx="9464040" cy="18288"/>
          </a:xfrm>
          <a:prstGeom prst="rect">
            <a:avLst/>
          </a:prstGeom>
          <a:solidFill>
            <a:srgbClr val="5F6B73"/>
          </a:solidFill>
          <a:ln>
            <a:noFill/>
          </a:ln>
        </p:spPr>
      </p:sp>
      <p:sp>
        <p:nvSpPr>
          <p:cNvPr id="16" name="Reference Footer"/>
          <p:cNvSpPr txBox="1"/>
          <p:nvPr/>
        </p:nvSpPr>
        <p:spPr>
          <a:xfrm>
            <a:off x="749808" y="6547104"/>
            <a:ext cx="7315200" cy="182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lIns="109728" tIns="73152" rIns="109728" bIns="73152">
            <a:normAutofit/>
          </a:bodyPr>
          <a:lstStyle/>
          <a:p>
            <a:pPr algn="l">
              <a:buNone/>
            </a:pPr>
            <a:r>
              <a:rPr lang="zh-CN" altLang="en-US" sz="940" dirty="0" smtClean="0">
                <a:solidFill>
                  <a:srgbClr val="EDE6D6"/>
                </a:solidFill>
                <a:latin typeface="Aptos"/>
                <a:ea typeface="Microsoft YaHei"/>
                <a:cs typeface="Aptos"/>
              </a:rPr>
              <a:t>CRIEW 项目介绍 / References</a:t>
            </a:r>
            <a:endParaRPr lang="zh-CN" altLang="en-US" sz="940"/>
          </a:p>
        </p:txBody>
      </p:sp>
      <p:sp>
        <p:nvSpPr>
          <p:cNvPr id="17" name="Reference Page Number"/>
          <p:cNvSpPr txBox="1"/>
          <p:nvPr/>
        </p:nvSpPr>
        <p:spPr>
          <a:xfrm>
            <a:off x="10866120" y="6428232"/>
            <a:ext cx="658368" cy="274320"/>
          </a:xfrm>
          <a:prstGeom prst="roundRect">
            <a:avLst/>
          </a:prstGeom>
          <a:solidFill>
            <a:srgbClr val="F7F4ED"/>
          </a:solidFill>
          <a:ln>
            <a:noFill/>
          </a:ln>
        </p:spPr>
        <p:txBody>
          <a:bodyPr wrap="square" rtlCol="0" anchor="ctr" lIns="109728" tIns="73152" rIns="109728" bIns="73152">
            <a:normAutofit/>
          </a:bodyPr>
          <a:lstStyle/>
          <a:p>
            <a:pPr algn="ctr">
              <a:buNone/>
            </a:pPr>
            <a:r>
              <a:rPr lang="zh-CN" altLang="en-US" sz="1050" b="1" dirty="0" smtClean="0">
                <a:solidFill>
                  <a:srgbClr val="11202A"/>
                </a:solidFill>
                <a:latin typeface="Aptos"/>
                <a:ea typeface="Microsoft YaHei"/>
                <a:cs typeface="Aptos"/>
              </a:rPr>
              <a:t>10</a:t>
            </a:r>
            <a:endParaRPr lang="zh-CN" altLang="en-US" sz="10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3" name="Top Ornament"/>
          <p:cNvSpPr/>
          <p:nvPr/>
        </p:nvSpPr>
        <p:spPr>
          <a:xfrm>
            <a:off x="9265920" y="-457200"/>
            <a:ext cx="3291840" cy="1874519"/>
          </a:xfrm>
          <a:prstGeom prst="ellipse">
            <a:avLst/>
          </a:prstGeom>
          <a:solidFill>
            <a:srgbClr val="EDE6D6"/>
          </a:solidFill>
          <a:ln>
            <a:noFill/>
          </a:ln>
        </p:spPr>
      </p:sp>
      <p:sp>
        <p:nvSpPr>
          <p:cNvPr id="4" name="Bottom Ornament"/>
          <p:cNvSpPr/>
          <p:nvPr/>
        </p:nvSpPr>
        <p:spPr>
          <a:xfrm>
            <a:off x="-822960" y="5532120"/>
            <a:ext cx="2331720" cy="1645920"/>
          </a:xfrm>
          <a:prstGeom prst="ellipse">
            <a:avLst/>
          </a:prstGeom>
          <a:solidFill>
            <a:srgbClr val="EDE6D6"/>
          </a:solidFill>
          <a:ln>
            <a:noFill/>
          </a:ln>
        </p:spPr>
      </p:sp>
      <p:sp>
        <p:nvSpPr>
          <p:cNvPr id="5" name="Accent Rail"/>
          <p:cNvSpPr/>
          <p:nvPr/>
        </p:nvSpPr>
        <p:spPr>
          <a:xfrm>
            <a:off x="11734800" y="530352"/>
            <a:ext cx="118872" cy="5687568"/>
          </a:xfrm>
          <a:prstGeom prst="roundRect">
            <a:avLst/>
          </a:prstGeom>
          <a:solidFill>
            <a:srgbClr val="C65D2E"/>
          </a:solidFill>
          <a:ln>
            <a:noFill/>
          </a:ln>
        </p:spPr>
      </p:sp>
      <p:sp>
        <p:nvSpPr>
          <p:cNvPr id="6" name="Title Banner"/>
          <p:cNvSpPr/>
          <p:nvPr/>
        </p:nvSpPr>
        <p:spPr>
          <a:xfrm>
            <a:off x="576072" y="347472"/>
            <a:ext cx="9966960" cy="658368"/>
          </a:xfrm>
          <a:prstGeom prst="roundRect">
            <a:avLst/>
          </a:prstGeom>
          <a:solidFill>
            <a:srgbClr val="F3D8CD"/>
          </a:solidFill>
          <a:ln>
            <a:noFill/>
          </a:ln>
        </p:spPr>
      </p:sp>
      <p:sp>
        <p:nvSpPr>
          <p:cNvPr id="7" name="Title Accent"/>
          <p:cNvSpPr/>
          <p:nvPr/>
        </p:nvSpPr>
        <p:spPr>
          <a:xfrm>
            <a:off x="786384" y="539496"/>
            <a:ext cx="201168" cy="256032"/>
          </a:xfrm>
          <a:prstGeom prst="roundRect">
            <a:avLst/>
          </a:prstGeom>
          <a:solidFill>
            <a:srgbClr val="C65D2E"/>
          </a:solidFill>
          <a:ln>
            <a:noFill/>
          </a:ln>
        </p:spPr>
      </p:sp>
      <p:sp>
        <p:nvSpPr>
          <p:cNvPr id="8" name="Slide Title"/>
          <p:cNvSpPr txBox="1"/>
          <p:nvPr/>
        </p:nvSpPr>
        <p:spPr>
          <a:xfrm>
            <a:off x="1042415" y="438912"/>
            <a:ext cx="9098280" cy="4114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lIns="109728" tIns="73152" rIns="109728" bIns="73152">
            <a:normAutofit/>
          </a:bodyPr>
          <a:lstStyle/>
          <a:p>
            <a:pPr algn="l">
              <a:buNone/>
            </a:pPr>
            <a:r>
              <a:rPr lang="zh-CN" altLang="en-US" sz="2300" b="1" dirty="0" smtClean="0">
                <a:solidFill>
                  <a:srgbClr val="11202A"/>
                </a:solidFill>
                <a:latin typeface="Aptos Display"/>
                <a:ea typeface="Microsoft YaHei"/>
                <a:cs typeface="Aptos Display"/>
              </a:rPr>
              <a:t>为什么内核开发仍然以邮件为中心</a:t>
            </a:r>
            <a:endParaRPr lang="zh-CN" altLang="en-US" sz="2300"/>
          </a:p>
        </p:txBody>
      </p:sp>
      <p:sp>
        <p:nvSpPr>
          <p:cNvPr id="9" name="Statement Shadow"/>
          <p:cNvSpPr/>
          <p:nvPr/>
        </p:nvSpPr>
        <p:spPr>
          <a:xfrm>
            <a:off x="740664" y="1380744"/>
            <a:ext cx="4206240" cy="3291840"/>
          </a:xfrm>
          <a:prstGeom prst="roundRect">
            <a:avLst/>
          </a:prstGeom>
          <a:solidFill>
            <a:srgbClr val="EDE6D6"/>
          </a:solidFill>
          <a:ln>
            <a:noFill/>
          </a:ln>
        </p:spPr>
      </p:sp>
      <p:sp>
        <p:nvSpPr>
          <p:cNvPr id="10" name="Statement"/>
          <p:cNvSpPr txBox="1"/>
          <p:nvPr/>
        </p:nvSpPr>
        <p:spPr>
          <a:xfrm>
            <a:off x="685800" y="1325880"/>
            <a:ext cx="4206240" cy="3291840"/>
          </a:xfrm>
          <a:prstGeom prst="roundRect">
            <a:avLst/>
          </a:prstGeom>
          <a:solidFill>
            <a:srgbClr val="24313A"/>
          </a:solidFill>
          <a:ln w="12700" cap="flat" cmpd="sng" algn="ctr">
            <a:solidFill>
              <a:srgbClr val="5F6B73"/>
            </a:solidFill>
            <a:prstDash val="solid"/>
            <a:round/>
          </a:ln>
        </p:spPr>
        <p:txBody>
          <a:bodyPr wrap="square" rtlCol="0" anchor="t" lIns="146304" tIns="201168" rIns="146304" bIns="109728">
            <a:normAutofit/>
          </a:bodyPr>
          <a:lstStyle/>
          <a:p>
            <a:pPr algn="l">
              <a:buNone/>
            </a:pPr>
            <a:r>
              <a:rPr lang="zh-CN" altLang="en-US" sz="2200" b="1" dirty="0" smtClean="0">
                <a:solidFill>
                  <a:srgbClr val="F7F4ED"/>
                </a:solidFill>
                <a:latin typeface="Aptos Display"/>
                <a:ea typeface="Microsoft YaHei"/>
                <a:cs typeface="Aptos Display"/>
              </a:rPr>
              <a:t>Linux kernel 的协作单位</a:t>
            </a:r>
            <a:endParaRPr lang="zh-CN" altLang="en-US" sz="2200"/>
          </a:p>
          <a:p>
            <a:pPr algn="l">
              <a:buNone/>
            </a:pPr>
            <a:r>
              <a:rPr lang="zh-CN" altLang="en-US" sz="1800" b="1" dirty="0" smtClean="0">
                <a:solidFill>
                  <a:srgbClr val="F7F4ED"/>
                </a:solidFill>
                <a:latin typeface="Aptos Display"/>
                <a:ea typeface="Microsoft YaHei"/>
                <a:cs typeface="Aptos Display"/>
              </a:rPr>
              <a:t>不是 PR，而是 patch series + thread</a:t>
            </a:r>
            <a:endParaRPr lang="zh-CN" altLang="en-US" sz="1800"/>
          </a:p>
        </p:txBody>
      </p:sp>
      <p:sp>
        <p:nvSpPr>
          <p:cNvPr id="11" name="Statement Note Shadow"/>
          <p:cNvSpPr/>
          <p:nvPr/>
        </p:nvSpPr>
        <p:spPr>
          <a:xfrm>
            <a:off x="923544" y="4306824"/>
            <a:ext cx="3767328" cy="475488"/>
          </a:xfrm>
          <a:prstGeom prst="roundRect">
            <a:avLst/>
          </a:prstGeom>
          <a:solidFill>
            <a:srgbClr val="EDE6D6"/>
          </a:solidFill>
          <a:ln>
            <a:noFill/>
          </a:ln>
        </p:spPr>
      </p:sp>
      <p:sp>
        <p:nvSpPr>
          <p:cNvPr id="12" name="Statement Note"/>
          <p:cNvSpPr txBox="1"/>
          <p:nvPr/>
        </p:nvSpPr>
        <p:spPr>
          <a:xfrm>
            <a:off x="868680" y="4251960"/>
            <a:ext cx="3767328" cy="475488"/>
          </a:xfrm>
          <a:prstGeom prst="roundRect">
            <a:avLst/>
          </a:prstGeom>
          <a:solidFill>
            <a:srgbClr val="F5E8C5"/>
          </a:solidFill>
          <a:ln w="12700" cap="flat" cmpd="sng" algn="ctr">
            <a:solidFill>
              <a:srgbClr val="D49B32"/>
            </a:solidFill>
            <a:prstDash val="solid"/>
            <a:round/>
          </a:ln>
        </p:spPr>
        <p:txBody>
          <a:bodyPr wrap="square" rtlCol="0" anchor="t" lIns="146304" tIns="91440" rIns="146304" bIns="73152">
            <a:normAutofit/>
          </a:bodyPr>
          <a:lstStyle/>
          <a:p>
            <a:pPr algn="l">
              <a:buNone/>
            </a:pPr>
            <a:r>
              <a:rPr lang="zh-CN" altLang="en-US" sz="1180" dirty="0" smtClean="0">
                <a:solidFill>
                  <a:srgbClr val="11202A"/>
                </a:solidFill>
                <a:latin typeface="Aptos"/>
                <a:ea typeface="Microsoft YaHei"/>
                <a:cs typeface="Aptos"/>
              </a:rPr>
              <a:t>一封 patch 邮件只是开始；真正的协作发生在线程里。</a:t>
            </a:r>
            <a:endParaRPr lang="zh-CN" altLang="en-US" sz="1180"/>
          </a:p>
        </p:txBody>
      </p:sp>
      <p:sp>
        <p:nvSpPr>
          <p:cNvPr id="13" name="Card 公开讨论 Shadow"/>
          <p:cNvSpPr/>
          <p:nvPr/>
        </p:nvSpPr>
        <p:spPr>
          <a:xfrm>
            <a:off x="5266944" y="1380744"/>
            <a:ext cx="2514600" cy="1417320"/>
          </a:xfrm>
          <a:prstGeom prst="roundRect">
            <a:avLst/>
          </a:prstGeom>
          <a:solidFill>
            <a:srgbClr val="EDE6D6"/>
          </a:solidFill>
          <a:ln>
            <a:noFill/>
          </a:ln>
        </p:spPr>
      </p:sp>
      <p:sp>
        <p:nvSpPr>
          <p:cNvPr id="14" name="Card 公开讨论"/>
          <p:cNvSpPr txBox="1"/>
          <p:nvPr/>
        </p:nvSpPr>
        <p:spPr>
          <a:xfrm>
            <a:off x="5212080" y="1325880"/>
            <a:ext cx="2514600" cy="1417320"/>
          </a:xfrm>
          <a:prstGeom prst="roundRect">
            <a:avLst/>
          </a:prstGeom>
          <a:solidFill>
            <a:srgbClr val="F3D8CD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t" lIns="146304" tIns="128016" rIns="146304" bIns="109728">
            <a:normAutofit/>
          </a:bodyPr>
          <a:lstStyle/>
          <a:p>
            <a:pPr algn="l">
              <a:buNone/>
            </a:pPr>
            <a:r>
              <a:rPr lang="zh-CN" altLang="en-US" sz="1600" b="1" dirty="0" smtClean="0">
                <a:solidFill>
                  <a:srgbClr val="11202A"/>
                </a:solidFill>
                <a:latin typeface="Aptos Display"/>
                <a:ea typeface="Microsoft YaHei"/>
                <a:cs typeface="Aptos Display"/>
              </a:rPr>
              <a:t>公开讨论</a:t>
            </a:r>
            <a:endParaRPr lang="zh-CN" altLang="en-US" sz="1600"/>
          </a:p>
          <a:p>
            <a:pPr algn="l">
              <a:buNone/>
            </a:pPr>
            <a:r>
              <a:rPr lang="zh-CN" altLang="en-US" sz="125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改动发到邮件列表，review 对所有人可见。</a:t>
            </a:r>
            <a:endParaRPr lang="zh-CN" altLang="en-US" sz="1250"/>
          </a:p>
        </p:txBody>
      </p:sp>
      <p:sp>
        <p:nvSpPr>
          <p:cNvPr id="15" name="Card 线程上下文 Shadow"/>
          <p:cNvSpPr/>
          <p:nvPr/>
        </p:nvSpPr>
        <p:spPr>
          <a:xfrm>
            <a:off x="8467344" y="1380744"/>
            <a:ext cx="2514600" cy="1417320"/>
          </a:xfrm>
          <a:prstGeom prst="roundRect">
            <a:avLst/>
          </a:prstGeom>
          <a:solidFill>
            <a:srgbClr val="EDE6D6"/>
          </a:solidFill>
          <a:ln>
            <a:noFill/>
          </a:ln>
        </p:spPr>
      </p:sp>
      <p:sp>
        <p:nvSpPr>
          <p:cNvPr id="16" name="Card 线程上下文"/>
          <p:cNvSpPr txBox="1"/>
          <p:nvPr/>
        </p:nvSpPr>
        <p:spPr>
          <a:xfrm>
            <a:off x="8412480" y="1325880"/>
            <a:ext cx="2514600" cy="1417320"/>
          </a:xfrm>
          <a:prstGeom prst="roundRect">
            <a:avLst/>
          </a:prstGeom>
          <a:solidFill>
            <a:srgbClr val="DCEFF4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t" lIns="146304" tIns="128016" rIns="146304" bIns="109728">
            <a:normAutofit/>
          </a:bodyPr>
          <a:lstStyle/>
          <a:p>
            <a:pPr algn="l">
              <a:buNone/>
            </a:pPr>
            <a:r>
              <a:rPr lang="zh-CN" altLang="en-US" sz="1600" b="1" dirty="0" smtClean="0">
                <a:solidFill>
                  <a:srgbClr val="11202A"/>
                </a:solidFill>
                <a:latin typeface="Aptos Display"/>
                <a:ea typeface="Microsoft YaHei"/>
                <a:cs typeface="Aptos Display"/>
              </a:rPr>
              <a:t>线程上下文</a:t>
            </a:r>
            <a:endParaRPr lang="zh-CN" altLang="en-US" sz="1600"/>
          </a:p>
          <a:p>
            <a:pPr algn="l">
              <a:buNone/>
            </a:pPr>
            <a:r>
              <a:rPr lang="zh-CN" altLang="en-US" sz="125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后续意见通过 reply 累积在同一 thread。</a:t>
            </a:r>
            <a:endParaRPr lang="zh-CN" altLang="en-US" sz="1250"/>
          </a:p>
        </p:txBody>
      </p:sp>
      <p:sp>
        <p:nvSpPr>
          <p:cNvPr id="17" name="Card 多轮修订 Shadow"/>
          <p:cNvSpPr/>
          <p:nvPr/>
        </p:nvSpPr>
        <p:spPr>
          <a:xfrm>
            <a:off x="5266944" y="3072384"/>
            <a:ext cx="2514600" cy="1417320"/>
          </a:xfrm>
          <a:prstGeom prst="roundRect">
            <a:avLst/>
          </a:prstGeom>
          <a:solidFill>
            <a:srgbClr val="EDE6D6"/>
          </a:solidFill>
          <a:ln>
            <a:noFill/>
          </a:ln>
        </p:spPr>
      </p:sp>
      <p:sp>
        <p:nvSpPr>
          <p:cNvPr id="18" name="Card 多轮修订"/>
          <p:cNvSpPr txBox="1"/>
          <p:nvPr/>
        </p:nvSpPr>
        <p:spPr>
          <a:xfrm>
            <a:off x="5212080" y="3017520"/>
            <a:ext cx="2514600" cy="1417320"/>
          </a:xfrm>
          <a:prstGeom prst="roundRect">
            <a:avLst/>
          </a:prstGeom>
          <a:solidFill>
            <a:srgbClr val="E2E8DB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t" lIns="146304" tIns="128016" rIns="146304" bIns="109728">
            <a:normAutofit/>
          </a:bodyPr>
          <a:lstStyle/>
          <a:p>
            <a:pPr algn="l">
              <a:buNone/>
            </a:pPr>
            <a:r>
              <a:rPr lang="zh-CN" altLang="en-US" sz="1600" b="1" dirty="0" smtClean="0">
                <a:solidFill>
                  <a:srgbClr val="11202A"/>
                </a:solidFill>
                <a:latin typeface="Aptos Display"/>
                <a:ea typeface="Microsoft YaHei"/>
                <a:cs typeface="Aptos Display"/>
              </a:rPr>
              <a:t>多轮修订</a:t>
            </a:r>
            <a:endParaRPr lang="zh-CN" altLang="en-US" sz="1600"/>
          </a:p>
          <a:p>
            <a:pPr algn="l">
              <a:buNone/>
            </a:pPr>
            <a:r>
              <a:rPr lang="zh-CN" altLang="en-US" sz="125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v2 / v3 / RESEND 是常态，不是例外。</a:t>
            </a:r>
            <a:endParaRPr lang="zh-CN" altLang="en-US" sz="1250"/>
          </a:p>
        </p:txBody>
      </p:sp>
      <p:sp>
        <p:nvSpPr>
          <p:cNvPr id="19" name="Card 合入路径 Shadow"/>
          <p:cNvSpPr/>
          <p:nvPr/>
        </p:nvSpPr>
        <p:spPr>
          <a:xfrm>
            <a:off x="8467344" y="3072384"/>
            <a:ext cx="2514600" cy="1417320"/>
          </a:xfrm>
          <a:prstGeom prst="roundRect">
            <a:avLst/>
          </a:prstGeom>
          <a:solidFill>
            <a:srgbClr val="EDE6D6"/>
          </a:solidFill>
          <a:ln>
            <a:noFill/>
          </a:ln>
        </p:spPr>
      </p:sp>
      <p:sp>
        <p:nvSpPr>
          <p:cNvPr id="20" name="Card 合入路径"/>
          <p:cNvSpPr txBox="1"/>
          <p:nvPr/>
        </p:nvSpPr>
        <p:spPr>
          <a:xfrm>
            <a:off x="8412480" y="3017520"/>
            <a:ext cx="2514600" cy="1417320"/>
          </a:xfrm>
          <a:prstGeom prst="roundRect">
            <a:avLst/>
          </a:prstGeom>
          <a:solidFill>
            <a:srgbClr val="F5E8C5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t" lIns="146304" tIns="128016" rIns="146304" bIns="109728">
            <a:normAutofit/>
          </a:bodyPr>
          <a:lstStyle/>
          <a:p>
            <a:pPr algn="l">
              <a:buNone/>
            </a:pPr>
            <a:r>
              <a:rPr lang="zh-CN" altLang="en-US" sz="1600" b="1" dirty="0" smtClean="0">
                <a:solidFill>
                  <a:srgbClr val="11202A"/>
                </a:solidFill>
                <a:latin typeface="Aptos Display"/>
                <a:ea typeface="Microsoft YaHei"/>
                <a:cs typeface="Aptos Display"/>
              </a:rPr>
              <a:t>合入路径</a:t>
            </a:r>
            <a:endParaRPr lang="zh-CN" altLang="en-US" sz="1600"/>
          </a:p>
          <a:p>
            <a:pPr algn="l">
              <a:buNone/>
            </a:pPr>
            <a:r>
              <a:rPr lang="zh-CN" altLang="en-US" sz="125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maintainer 从邮件线程收集 trailer 并进入 tree。</a:t>
            </a:r>
            <a:endParaRPr lang="zh-CN" altLang="en-US" sz="1250"/>
          </a:p>
        </p:txBody>
      </p:sp>
      <p:sp>
        <p:nvSpPr>
          <p:cNvPr id="21" name="Bottom Note Shadow"/>
          <p:cNvSpPr/>
          <p:nvPr/>
        </p:nvSpPr>
        <p:spPr>
          <a:xfrm>
            <a:off x="5248656" y="5010912"/>
            <a:ext cx="5532120" cy="475488"/>
          </a:xfrm>
          <a:prstGeom prst="roundRect">
            <a:avLst/>
          </a:prstGeom>
          <a:solidFill>
            <a:srgbClr val="EDE6D6"/>
          </a:solidFill>
          <a:ln>
            <a:noFill/>
          </a:ln>
        </p:spPr>
      </p:sp>
      <p:sp>
        <p:nvSpPr>
          <p:cNvPr id="22" name="Bottom Note"/>
          <p:cNvSpPr txBox="1"/>
          <p:nvPr/>
        </p:nvSpPr>
        <p:spPr>
          <a:xfrm>
            <a:off x="5193792" y="4956048"/>
            <a:ext cx="5532120" cy="475488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t" lIns="146304" tIns="91440" rIns="146304" bIns="73152">
            <a:normAutofit/>
          </a:bodyPr>
          <a:lstStyle/>
          <a:p>
            <a:pPr algn="l">
              <a:buNone/>
            </a:pPr>
            <a:r>
              <a:rPr lang="zh-CN" altLang="en-US" sz="1120" dirty="0" smtClean="0">
                <a:solidFill>
                  <a:srgbClr val="5F6B73"/>
                </a:solidFill>
                <a:latin typeface="Aptos"/>
                <a:ea typeface="Microsoft YaHei"/>
                <a:cs typeface="Aptos"/>
              </a:rPr>
              <a:t>想参与内核开发，就必须能读懂并参与这条邮件链路。</a:t>
            </a:r>
            <a:endParaRPr lang="zh-CN" altLang="en-US" sz="1120"/>
          </a:p>
        </p:txBody>
      </p:sp>
      <p:sp>
        <p:nvSpPr>
          <p:cNvPr id="23" name="Footer Rule"/>
          <p:cNvSpPr/>
          <p:nvPr/>
        </p:nvSpPr>
        <p:spPr>
          <a:xfrm>
            <a:off x="685800" y="6355080"/>
            <a:ext cx="9326880" cy="18288"/>
          </a:xfrm>
          <a:prstGeom prst="rect">
            <a:avLst/>
          </a:prstGeom>
          <a:solidFill>
            <a:srgbClr val="D7CFBE"/>
          </a:solidFill>
          <a:ln>
            <a:noFill/>
          </a:ln>
        </p:spPr>
      </p:sp>
      <p:sp>
        <p:nvSpPr>
          <p:cNvPr id="24" name="Footer"/>
          <p:cNvSpPr txBox="1"/>
          <p:nvPr/>
        </p:nvSpPr>
        <p:spPr>
          <a:xfrm>
            <a:off x="685800" y="6547104"/>
            <a:ext cx="9098280" cy="182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lIns="109728" tIns="73152" rIns="109728" bIns="73152">
            <a:normAutofit/>
          </a:bodyPr>
          <a:lstStyle/>
          <a:p>
            <a:pPr algn="l">
              <a:buNone/>
            </a:pPr>
            <a:r>
              <a:rPr lang="zh-CN" altLang="en-US" sz="880" dirty="0" smtClean="0">
                <a:solidFill>
                  <a:srgbClr val="5F6B73"/>
                </a:solidFill>
                <a:latin typeface="Aptos"/>
                <a:ea typeface="Microsoft YaHei"/>
                <a:cs typeface="Aptos"/>
              </a:rPr>
              <a:t>CRIEW 项目介绍</a:t>
            </a:r>
            <a:endParaRPr lang="zh-CN" altLang="en-US" sz="880"/>
          </a:p>
        </p:txBody>
      </p:sp>
      <p:sp>
        <p:nvSpPr>
          <p:cNvPr id="25" name="Page Number"/>
          <p:cNvSpPr txBox="1"/>
          <p:nvPr/>
        </p:nvSpPr>
        <p:spPr>
          <a:xfrm>
            <a:off x="10866120" y="6428232"/>
            <a:ext cx="640080" cy="274320"/>
          </a:xfrm>
          <a:prstGeom prst="roundRect">
            <a:avLst/>
          </a:prstGeom>
          <a:solidFill>
            <a:srgbClr val="11202A"/>
          </a:solidFill>
          <a:ln>
            <a:noFill/>
          </a:ln>
        </p:spPr>
        <p:txBody>
          <a:bodyPr wrap="square" rtlCol="0" anchor="ctr" lIns="109728" tIns="73152" rIns="109728" bIns="73152">
            <a:normAutofit/>
          </a:bodyPr>
          <a:lstStyle/>
          <a:p>
            <a:pPr algn="ctr">
              <a:buNone/>
            </a:pPr>
            <a:r>
              <a:rPr lang="zh-CN" altLang="en-US" sz="1050" b="1" dirty="0" smtClean="0">
                <a:solidFill>
                  <a:srgbClr val="F7F4ED"/>
                </a:solidFill>
                <a:latin typeface="Aptos"/>
                <a:ea typeface="Microsoft YaHei"/>
                <a:cs typeface="Aptos"/>
              </a:rPr>
              <a:t>2</a:t>
            </a:r>
            <a:endParaRPr lang="zh-CN" altLang="en-US" sz="10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6D6"/>
          </a:solidFill>
          <a:ln>
            <a:noFill/>
          </a:ln>
        </p:spPr>
      </p:sp>
      <p:sp>
        <p:nvSpPr>
          <p:cNvPr id="3" name="Top Ornament"/>
          <p:cNvSpPr/>
          <p:nvPr/>
        </p:nvSpPr>
        <p:spPr>
          <a:xfrm>
            <a:off x="9265920" y="-457200"/>
            <a:ext cx="3291840" cy="1874519"/>
          </a:xfrm>
          <a:prstGeom prst="ellipse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4" name="Bottom Ornament"/>
          <p:cNvSpPr/>
          <p:nvPr/>
        </p:nvSpPr>
        <p:spPr>
          <a:xfrm>
            <a:off x="-822960" y="5532120"/>
            <a:ext cx="2331720" cy="1645920"/>
          </a:xfrm>
          <a:prstGeom prst="ellipse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5" name="Accent Rail"/>
          <p:cNvSpPr/>
          <p:nvPr/>
        </p:nvSpPr>
        <p:spPr>
          <a:xfrm>
            <a:off x="11734800" y="530352"/>
            <a:ext cx="118872" cy="5687568"/>
          </a:xfrm>
          <a:prstGeom prst="roundRect">
            <a:avLst/>
          </a:prstGeom>
          <a:solidFill>
            <a:srgbClr val="2A7F98"/>
          </a:solidFill>
          <a:ln>
            <a:noFill/>
          </a:ln>
        </p:spPr>
      </p:sp>
      <p:sp>
        <p:nvSpPr>
          <p:cNvPr id="6" name="Title Banner"/>
          <p:cNvSpPr/>
          <p:nvPr/>
        </p:nvSpPr>
        <p:spPr>
          <a:xfrm>
            <a:off x="576072" y="347472"/>
            <a:ext cx="9966960" cy="658368"/>
          </a:xfrm>
          <a:prstGeom prst="roundRect">
            <a:avLst/>
          </a:prstGeom>
          <a:solidFill>
            <a:srgbClr val="DCEFF4"/>
          </a:solidFill>
          <a:ln>
            <a:noFill/>
          </a:ln>
        </p:spPr>
      </p:sp>
      <p:sp>
        <p:nvSpPr>
          <p:cNvPr id="7" name="Title Accent"/>
          <p:cNvSpPr/>
          <p:nvPr/>
        </p:nvSpPr>
        <p:spPr>
          <a:xfrm>
            <a:off x="786384" y="539496"/>
            <a:ext cx="201168" cy="256032"/>
          </a:xfrm>
          <a:prstGeom prst="roundRect">
            <a:avLst/>
          </a:prstGeom>
          <a:solidFill>
            <a:srgbClr val="2A7F98"/>
          </a:solidFill>
          <a:ln>
            <a:noFill/>
          </a:ln>
        </p:spPr>
      </p:sp>
      <p:sp>
        <p:nvSpPr>
          <p:cNvPr id="8" name="Slide Title"/>
          <p:cNvSpPr txBox="1"/>
          <p:nvPr/>
        </p:nvSpPr>
        <p:spPr>
          <a:xfrm>
            <a:off x="1042415" y="438912"/>
            <a:ext cx="9098280" cy="4114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lIns="109728" tIns="73152" rIns="109728" bIns="73152">
            <a:normAutofit/>
          </a:bodyPr>
          <a:lstStyle/>
          <a:p>
            <a:pPr algn="l">
              <a:buNone/>
            </a:pPr>
            <a:r>
              <a:rPr lang="zh-CN" altLang="en-US" sz="2300" b="1" dirty="0" smtClean="0">
                <a:solidFill>
                  <a:srgbClr val="11202A"/>
                </a:solidFill>
                <a:latin typeface="Aptos Display"/>
                <a:ea typeface="Microsoft YaHei"/>
                <a:cs typeface="Aptos Display"/>
              </a:rPr>
              <a:t>一条 patch 从想法到合入，大致会经历什么</a:t>
            </a:r>
            <a:endParaRPr lang="zh-CN" altLang="en-US" sz="2300"/>
          </a:p>
        </p:txBody>
      </p:sp>
      <p:sp>
        <p:nvSpPr>
          <p:cNvPr id="9" name="Step 1 选基线 Shadow"/>
          <p:cNvSpPr/>
          <p:nvPr/>
        </p:nvSpPr>
        <p:spPr>
          <a:xfrm>
            <a:off x="740664" y="1472184"/>
            <a:ext cx="1965960" cy="1234440"/>
          </a:xfrm>
          <a:prstGeom prst="roundRect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10" name="Step 1 选基线"/>
          <p:cNvSpPr txBox="1"/>
          <p:nvPr/>
        </p:nvSpPr>
        <p:spPr>
          <a:xfrm>
            <a:off x="685800" y="1417320"/>
            <a:ext cx="1965960" cy="1234440"/>
          </a:xfrm>
          <a:prstGeom prst="roundRect">
            <a:avLst/>
          </a:prstGeom>
          <a:solidFill>
            <a:srgbClr val="F3D8CD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t" lIns="146304" tIns="128016" rIns="146304" bIns="109728">
            <a:normAutofit/>
          </a:bodyPr>
          <a:lstStyle/>
          <a:p>
            <a:pPr algn="l">
              <a:buNone/>
            </a:pPr>
            <a:r>
              <a:rPr lang="zh-CN" altLang="en-US" sz="1400" b="1" dirty="0" smtClean="0">
                <a:solidFill>
                  <a:srgbClr val="11202A"/>
                </a:solidFill>
                <a:latin typeface="Aptos Display"/>
                <a:ea typeface="Microsoft YaHei"/>
                <a:cs typeface="Aptos Display"/>
              </a:rPr>
              <a:t>1 选基线</a:t>
            </a:r>
            <a:endParaRPr lang="zh-CN" altLang="en-US" sz="1400"/>
          </a:p>
          <a:p>
            <a:pPr algn="l">
              <a:buNone/>
            </a:pPr>
            <a:r>
              <a:rPr lang="zh-CN" altLang="en-US" sz="115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找对 subsystem 与 maintainer tree</a:t>
            </a:r>
            <a:endParaRPr lang="zh-CN" altLang="en-US" sz="1150"/>
          </a:p>
        </p:txBody>
      </p:sp>
      <p:sp>
        <p:nvSpPr>
          <p:cNvPr id="11" name="Step 2 拆 commits Shadow"/>
          <p:cNvSpPr/>
          <p:nvPr/>
        </p:nvSpPr>
        <p:spPr>
          <a:xfrm>
            <a:off x="2889504" y="1472184"/>
            <a:ext cx="1965960" cy="1234440"/>
          </a:xfrm>
          <a:prstGeom prst="roundRect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12" name="Step 2 拆 commits"/>
          <p:cNvSpPr txBox="1"/>
          <p:nvPr/>
        </p:nvSpPr>
        <p:spPr>
          <a:xfrm>
            <a:off x="2834640" y="1417320"/>
            <a:ext cx="1965960" cy="1234440"/>
          </a:xfrm>
          <a:prstGeom prst="roundRect">
            <a:avLst/>
          </a:prstGeom>
          <a:solidFill>
            <a:srgbClr val="F5E8C5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t" lIns="146304" tIns="128016" rIns="146304" bIns="109728">
            <a:normAutofit/>
          </a:bodyPr>
          <a:lstStyle/>
          <a:p>
            <a:pPr algn="l">
              <a:buNone/>
            </a:pPr>
            <a:r>
              <a:rPr lang="zh-CN" altLang="en-US" sz="1400" b="1" dirty="0" smtClean="0">
                <a:solidFill>
                  <a:srgbClr val="11202A"/>
                </a:solidFill>
                <a:latin typeface="Aptos Display"/>
                <a:ea typeface="Microsoft YaHei"/>
                <a:cs typeface="Aptos Display"/>
              </a:rPr>
              <a:t>2 拆 commits</a:t>
            </a:r>
            <a:endParaRPr lang="zh-CN" altLang="en-US" sz="1400"/>
          </a:p>
          <a:p>
            <a:pPr algn="l">
              <a:buNone/>
            </a:pPr>
            <a:r>
              <a:rPr lang="zh-CN" altLang="en-US" sz="115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一补丁一件事，写清 commit message</a:t>
            </a:r>
            <a:endParaRPr lang="zh-CN" altLang="en-US" sz="1150"/>
          </a:p>
        </p:txBody>
      </p:sp>
      <p:sp>
        <p:nvSpPr>
          <p:cNvPr id="13" name="Step 3 形成 series Shadow"/>
          <p:cNvSpPr/>
          <p:nvPr/>
        </p:nvSpPr>
        <p:spPr>
          <a:xfrm>
            <a:off x="5038344" y="1472184"/>
            <a:ext cx="1965960" cy="1234440"/>
          </a:xfrm>
          <a:prstGeom prst="roundRect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14" name="Step 3 形成 series"/>
          <p:cNvSpPr txBox="1"/>
          <p:nvPr/>
        </p:nvSpPr>
        <p:spPr>
          <a:xfrm>
            <a:off x="4983480" y="1417320"/>
            <a:ext cx="1965960" cy="1234440"/>
          </a:xfrm>
          <a:prstGeom prst="roundRect">
            <a:avLst/>
          </a:prstGeom>
          <a:solidFill>
            <a:srgbClr val="DCEFF4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t" lIns="146304" tIns="128016" rIns="146304" bIns="109728">
            <a:normAutofit/>
          </a:bodyPr>
          <a:lstStyle/>
          <a:p>
            <a:pPr algn="l">
              <a:buNone/>
            </a:pPr>
            <a:r>
              <a:rPr lang="zh-CN" altLang="en-US" sz="1400" b="1" dirty="0" smtClean="0">
                <a:solidFill>
                  <a:srgbClr val="11202A"/>
                </a:solidFill>
                <a:latin typeface="Aptos Display"/>
                <a:ea typeface="Microsoft YaHei"/>
                <a:cs typeface="Aptos Display"/>
              </a:rPr>
              <a:t>3 形成 series</a:t>
            </a:r>
            <a:endParaRPr lang="zh-CN" altLang="en-US" sz="1400"/>
          </a:p>
          <a:p>
            <a:pPr algn="l">
              <a:buNone/>
            </a:pPr>
            <a:r>
              <a:rPr lang="zh-CN" altLang="en-US" sz="115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cover letter + [PATCH vN M/N]</a:t>
            </a:r>
            <a:endParaRPr lang="zh-CN" altLang="en-US" sz="1150"/>
          </a:p>
        </p:txBody>
      </p:sp>
      <p:sp>
        <p:nvSpPr>
          <p:cNvPr id="15" name="Step 4 本地自检 Shadow"/>
          <p:cNvSpPr/>
          <p:nvPr/>
        </p:nvSpPr>
        <p:spPr>
          <a:xfrm>
            <a:off x="7187184" y="1472184"/>
            <a:ext cx="1965960" cy="1234440"/>
          </a:xfrm>
          <a:prstGeom prst="roundRect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16" name="Step 4 本地自检"/>
          <p:cNvSpPr txBox="1"/>
          <p:nvPr/>
        </p:nvSpPr>
        <p:spPr>
          <a:xfrm>
            <a:off x="7132320" y="1417320"/>
            <a:ext cx="1965960" cy="1234440"/>
          </a:xfrm>
          <a:prstGeom prst="roundRect">
            <a:avLst/>
          </a:prstGeom>
          <a:solidFill>
            <a:srgbClr val="E2E8DB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t" lIns="146304" tIns="128016" rIns="146304" bIns="109728">
            <a:normAutofit/>
          </a:bodyPr>
          <a:lstStyle/>
          <a:p>
            <a:pPr algn="l">
              <a:buNone/>
            </a:pPr>
            <a:r>
              <a:rPr lang="zh-CN" altLang="en-US" sz="1400" b="1" dirty="0" smtClean="0">
                <a:solidFill>
                  <a:srgbClr val="11202A"/>
                </a:solidFill>
                <a:latin typeface="Aptos Display"/>
                <a:ea typeface="Microsoft YaHei"/>
                <a:cs typeface="Aptos Display"/>
              </a:rPr>
              <a:t>4 本地自检</a:t>
            </a:r>
            <a:endParaRPr lang="zh-CN" altLang="en-US" sz="1400"/>
          </a:p>
          <a:p>
            <a:pPr algn="l">
              <a:buNone/>
            </a:pPr>
            <a:r>
              <a:rPr lang="zh-CN" altLang="en-US" sz="115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checkpatch / 编译 / 功能测试</a:t>
            </a:r>
            <a:endParaRPr lang="zh-CN" altLang="en-US" sz="1150"/>
          </a:p>
        </p:txBody>
      </p:sp>
      <p:sp>
        <p:nvSpPr>
          <p:cNvPr id="17" name="Step 5 收件人 Shadow"/>
          <p:cNvSpPr/>
          <p:nvPr/>
        </p:nvSpPr>
        <p:spPr>
          <a:xfrm>
            <a:off x="1837944" y="3300984"/>
            <a:ext cx="1965960" cy="1234440"/>
          </a:xfrm>
          <a:prstGeom prst="roundRect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18" name="Step 5 收件人"/>
          <p:cNvSpPr txBox="1"/>
          <p:nvPr/>
        </p:nvSpPr>
        <p:spPr>
          <a:xfrm>
            <a:off x="1783080" y="3246120"/>
            <a:ext cx="1965960" cy="1234440"/>
          </a:xfrm>
          <a:prstGeom prst="roundRect">
            <a:avLst/>
          </a:prstGeom>
          <a:solidFill>
            <a:srgbClr val="F5E8C5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t" lIns="146304" tIns="128016" rIns="146304" bIns="109728">
            <a:normAutofit/>
          </a:bodyPr>
          <a:lstStyle/>
          <a:p>
            <a:pPr algn="l">
              <a:buNone/>
            </a:pPr>
            <a:r>
              <a:rPr lang="zh-CN" altLang="en-US" sz="1400" b="1" dirty="0" smtClean="0">
                <a:solidFill>
                  <a:srgbClr val="11202A"/>
                </a:solidFill>
                <a:latin typeface="Aptos Display"/>
                <a:ea typeface="Microsoft YaHei"/>
                <a:cs typeface="Aptos Display"/>
              </a:rPr>
              <a:t>5 收件人</a:t>
            </a:r>
            <a:endParaRPr lang="zh-CN" altLang="en-US" sz="1400"/>
          </a:p>
          <a:p>
            <a:pPr algn="l">
              <a:buNone/>
            </a:pPr>
            <a:r>
              <a:rPr lang="zh-CN" altLang="en-US" sz="115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get_maintainer.pl 或 b4 prep --auto-to-cc</a:t>
            </a:r>
            <a:endParaRPr lang="zh-CN" altLang="en-US" sz="1150"/>
          </a:p>
        </p:txBody>
      </p:sp>
      <p:sp>
        <p:nvSpPr>
          <p:cNvPr id="19" name="Step 6 发邮件 Shadow"/>
          <p:cNvSpPr/>
          <p:nvPr/>
        </p:nvSpPr>
        <p:spPr>
          <a:xfrm>
            <a:off x="3986784" y="3300984"/>
            <a:ext cx="1965960" cy="1234440"/>
          </a:xfrm>
          <a:prstGeom prst="roundRect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20" name="Step 6 发邮件"/>
          <p:cNvSpPr txBox="1"/>
          <p:nvPr/>
        </p:nvSpPr>
        <p:spPr>
          <a:xfrm>
            <a:off x="3931920" y="3246120"/>
            <a:ext cx="1965960" cy="1234440"/>
          </a:xfrm>
          <a:prstGeom prst="roundRect">
            <a:avLst/>
          </a:prstGeom>
          <a:solidFill>
            <a:srgbClr val="DCEFF4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t" lIns="146304" tIns="128016" rIns="146304" bIns="109728">
            <a:normAutofit/>
          </a:bodyPr>
          <a:lstStyle/>
          <a:p>
            <a:pPr algn="l">
              <a:buNone/>
            </a:pPr>
            <a:r>
              <a:rPr lang="zh-CN" altLang="en-US" sz="1400" b="1" dirty="0" smtClean="0">
                <a:solidFill>
                  <a:srgbClr val="11202A"/>
                </a:solidFill>
                <a:latin typeface="Aptos Display"/>
                <a:ea typeface="Microsoft YaHei"/>
                <a:cs typeface="Aptos Display"/>
              </a:rPr>
              <a:t>6 发邮件</a:t>
            </a:r>
            <a:endParaRPr lang="zh-CN" altLang="en-US" sz="1400"/>
          </a:p>
          <a:p>
            <a:pPr algn="l">
              <a:buNone/>
            </a:pPr>
            <a:r>
              <a:rPr lang="zh-CN" altLang="en-US" sz="115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git send-email 或 b4 send</a:t>
            </a:r>
            <a:endParaRPr lang="zh-CN" altLang="en-US" sz="1150"/>
          </a:p>
        </p:txBody>
      </p:sp>
      <p:sp>
        <p:nvSpPr>
          <p:cNvPr id="21" name="Step 7 Reroll Shadow"/>
          <p:cNvSpPr/>
          <p:nvPr/>
        </p:nvSpPr>
        <p:spPr>
          <a:xfrm>
            <a:off x="6135624" y="3300984"/>
            <a:ext cx="1965960" cy="1234440"/>
          </a:xfrm>
          <a:prstGeom prst="roundRect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22" name="Step 7 Reroll"/>
          <p:cNvSpPr txBox="1"/>
          <p:nvPr/>
        </p:nvSpPr>
        <p:spPr>
          <a:xfrm>
            <a:off x="6080760" y="3246120"/>
            <a:ext cx="1965960" cy="1234440"/>
          </a:xfrm>
          <a:prstGeom prst="roundRect">
            <a:avLst/>
          </a:prstGeom>
          <a:solidFill>
            <a:srgbClr val="F3D8CD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t" lIns="146304" tIns="128016" rIns="146304" bIns="109728">
            <a:normAutofit/>
          </a:bodyPr>
          <a:lstStyle/>
          <a:p>
            <a:pPr algn="l">
              <a:buNone/>
            </a:pPr>
            <a:r>
              <a:rPr lang="zh-CN" altLang="en-US" sz="1400" b="1" dirty="0" smtClean="0">
                <a:solidFill>
                  <a:srgbClr val="11202A"/>
                </a:solidFill>
                <a:latin typeface="Aptos Display"/>
                <a:ea typeface="Microsoft YaHei"/>
                <a:cs typeface="Aptos Display"/>
              </a:rPr>
              <a:t>7 Reroll</a:t>
            </a:r>
            <a:endParaRPr lang="zh-CN" altLang="en-US" sz="1400"/>
          </a:p>
          <a:p>
            <a:pPr algn="l">
              <a:buNone/>
            </a:pPr>
            <a:r>
              <a:rPr lang="zh-CN" altLang="en-US" sz="115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读 review，回复并修成 v2 / v3</a:t>
            </a:r>
            <a:endParaRPr lang="zh-CN" altLang="en-US" sz="1150"/>
          </a:p>
        </p:txBody>
      </p:sp>
      <p:sp>
        <p:nvSpPr>
          <p:cNvPr id="23" name="Connector 1"/>
          <p:cNvSpPr/>
          <p:nvPr/>
        </p:nvSpPr>
        <p:spPr>
          <a:xfrm>
            <a:off x="2670048" y="1920240"/>
            <a:ext cx="201168" cy="128016"/>
          </a:xfrm>
          <a:prstGeom prst="chevron">
            <a:avLst/>
          </a:prstGeom>
          <a:solidFill>
            <a:srgbClr val="2A7F98"/>
          </a:solidFill>
          <a:ln>
            <a:noFill/>
          </a:ln>
        </p:spPr>
      </p:sp>
      <p:sp>
        <p:nvSpPr>
          <p:cNvPr id="24" name="Connector 2"/>
          <p:cNvSpPr/>
          <p:nvPr/>
        </p:nvSpPr>
        <p:spPr>
          <a:xfrm>
            <a:off x="4818888" y="1920240"/>
            <a:ext cx="201168" cy="128016"/>
          </a:xfrm>
          <a:prstGeom prst="chevron">
            <a:avLst/>
          </a:prstGeom>
          <a:solidFill>
            <a:srgbClr val="2A7F98"/>
          </a:solidFill>
          <a:ln>
            <a:noFill/>
          </a:ln>
        </p:spPr>
      </p:sp>
      <p:sp>
        <p:nvSpPr>
          <p:cNvPr id="25" name="Connector 3"/>
          <p:cNvSpPr/>
          <p:nvPr/>
        </p:nvSpPr>
        <p:spPr>
          <a:xfrm>
            <a:off x="6967728" y="1920240"/>
            <a:ext cx="201168" cy="128016"/>
          </a:xfrm>
          <a:prstGeom prst="chevron">
            <a:avLst/>
          </a:prstGeom>
          <a:solidFill>
            <a:srgbClr val="2A7F98"/>
          </a:solidFill>
          <a:ln>
            <a:noFill/>
          </a:ln>
        </p:spPr>
      </p:sp>
      <p:sp>
        <p:nvSpPr>
          <p:cNvPr id="26" name="Connector 4"/>
          <p:cNvSpPr/>
          <p:nvPr/>
        </p:nvSpPr>
        <p:spPr>
          <a:xfrm>
            <a:off x="9015984" y="2340864"/>
            <a:ext cx="182880" cy="768096"/>
          </a:xfrm>
          <a:prstGeom prst="downArrow">
            <a:avLst/>
          </a:prstGeom>
          <a:solidFill>
            <a:srgbClr val="2A7F98"/>
          </a:solidFill>
          <a:ln>
            <a:noFill/>
          </a:ln>
        </p:spPr>
      </p:sp>
      <p:sp>
        <p:nvSpPr>
          <p:cNvPr id="27" name="Connector 5"/>
          <p:cNvSpPr/>
          <p:nvPr/>
        </p:nvSpPr>
        <p:spPr>
          <a:xfrm>
            <a:off x="3767328" y="3749039"/>
            <a:ext cx="201168" cy="128016"/>
          </a:xfrm>
          <a:prstGeom prst="chevron">
            <a:avLst/>
          </a:prstGeom>
          <a:solidFill>
            <a:srgbClr val="2A7F98"/>
          </a:solidFill>
          <a:ln>
            <a:noFill/>
          </a:ln>
        </p:spPr>
      </p:sp>
      <p:sp>
        <p:nvSpPr>
          <p:cNvPr id="28" name="Connector 6"/>
          <p:cNvSpPr/>
          <p:nvPr/>
        </p:nvSpPr>
        <p:spPr>
          <a:xfrm>
            <a:off x="5916168" y="3749039"/>
            <a:ext cx="201168" cy="128016"/>
          </a:xfrm>
          <a:prstGeom prst="chevron">
            <a:avLst/>
          </a:prstGeom>
          <a:solidFill>
            <a:srgbClr val="2A7F98"/>
          </a:solidFill>
          <a:ln>
            <a:noFill/>
          </a:ln>
        </p:spPr>
      </p:sp>
      <p:sp>
        <p:nvSpPr>
          <p:cNvPr id="29" name="Timeline Note Shadow"/>
          <p:cNvSpPr/>
          <p:nvPr/>
        </p:nvSpPr>
        <p:spPr>
          <a:xfrm>
            <a:off x="740664" y="5038344"/>
            <a:ext cx="10424160" cy="50292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0" name="Timeline Note"/>
          <p:cNvSpPr txBox="1"/>
          <p:nvPr/>
        </p:nvSpPr>
        <p:spPr>
          <a:xfrm>
            <a:off x="685800" y="4983480"/>
            <a:ext cx="10424160" cy="502920"/>
          </a:xfrm>
          <a:prstGeom prst="roundRect">
            <a:avLst/>
          </a:prstGeom>
          <a:solidFill>
            <a:srgbClr val="F7F4ED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t" lIns="146304" tIns="91440" rIns="146304" bIns="73152">
            <a:normAutofit/>
          </a:bodyPr>
          <a:lstStyle/>
          <a:p>
            <a:pPr algn="l">
              <a:buNone/>
            </a:pPr>
            <a:r>
              <a:rPr lang="zh-CN" altLang="en-US" sz="1250" b="1" dirty="0" smtClean="0">
                <a:solidFill>
                  <a:srgbClr val="11202A"/>
                </a:solidFill>
                <a:latin typeface="Aptos"/>
                <a:ea typeface="Microsoft YaHei"/>
                <a:cs typeface="Aptos"/>
              </a:rPr>
              <a:t>关键不是一次 push，而是围绕 thread 的持续讨论。</a:t>
            </a:r>
            <a:endParaRPr lang="zh-CN" altLang="en-US" sz="1250"/>
          </a:p>
        </p:txBody>
      </p:sp>
      <p:sp>
        <p:nvSpPr>
          <p:cNvPr id="31" name="Footer Rule"/>
          <p:cNvSpPr/>
          <p:nvPr/>
        </p:nvSpPr>
        <p:spPr>
          <a:xfrm>
            <a:off x="685800" y="6355080"/>
            <a:ext cx="9326880" cy="18288"/>
          </a:xfrm>
          <a:prstGeom prst="rect">
            <a:avLst/>
          </a:prstGeom>
          <a:solidFill>
            <a:srgbClr val="D7CFBE"/>
          </a:solidFill>
          <a:ln>
            <a:noFill/>
          </a:ln>
        </p:spPr>
      </p:sp>
      <p:sp>
        <p:nvSpPr>
          <p:cNvPr id="32" name="Footer"/>
          <p:cNvSpPr txBox="1"/>
          <p:nvPr/>
        </p:nvSpPr>
        <p:spPr>
          <a:xfrm>
            <a:off x="685800" y="6547104"/>
            <a:ext cx="9098280" cy="182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lIns="109728" tIns="73152" rIns="109728" bIns="73152">
            <a:normAutofit/>
          </a:bodyPr>
          <a:lstStyle/>
          <a:p>
            <a:pPr algn="l">
              <a:buNone/>
            </a:pPr>
            <a:r>
              <a:rPr lang="zh-CN" altLang="en-US" sz="880" dirty="0" smtClean="0">
                <a:solidFill>
                  <a:srgbClr val="5F6B73"/>
                </a:solidFill>
                <a:latin typeface="Aptos"/>
                <a:ea typeface="Microsoft YaHei"/>
                <a:cs typeface="Aptos"/>
              </a:rPr>
              <a:t>CRIEW 项目介绍</a:t>
            </a:r>
            <a:endParaRPr lang="zh-CN" altLang="en-US" sz="880"/>
          </a:p>
        </p:txBody>
      </p:sp>
      <p:sp>
        <p:nvSpPr>
          <p:cNvPr id="33" name="Page Number"/>
          <p:cNvSpPr txBox="1"/>
          <p:nvPr/>
        </p:nvSpPr>
        <p:spPr>
          <a:xfrm>
            <a:off x="10866120" y="6428232"/>
            <a:ext cx="640080" cy="274320"/>
          </a:xfrm>
          <a:prstGeom prst="roundRect">
            <a:avLst/>
          </a:prstGeom>
          <a:solidFill>
            <a:srgbClr val="11202A"/>
          </a:solidFill>
          <a:ln>
            <a:noFill/>
          </a:ln>
        </p:spPr>
        <p:txBody>
          <a:bodyPr wrap="square" rtlCol="0" anchor="ctr" lIns="109728" tIns="73152" rIns="109728" bIns="73152">
            <a:normAutofit/>
          </a:bodyPr>
          <a:lstStyle/>
          <a:p>
            <a:pPr algn="ctr">
              <a:buNone/>
            </a:pPr>
            <a:r>
              <a:rPr lang="zh-CN" altLang="en-US" sz="1050" b="1" dirty="0" smtClean="0">
                <a:solidFill>
                  <a:srgbClr val="F7F4ED"/>
                </a:solidFill>
                <a:latin typeface="Aptos"/>
                <a:ea typeface="Microsoft YaHei"/>
                <a:cs typeface="Aptos"/>
              </a:rPr>
              <a:t>3</a:t>
            </a:r>
            <a:endParaRPr lang="zh-CN" altLang="en-US" sz="10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3" name="Top Ornament"/>
          <p:cNvSpPr/>
          <p:nvPr/>
        </p:nvSpPr>
        <p:spPr>
          <a:xfrm>
            <a:off x="9265920" y="-457200"/>
            <a:ext cx="3291840" cy="1874519"/>
          </a:xfrm>
          <a:prstGeom prst="ellipse">
            <a:avLst/>
          </a:prstGeom>
          <a:solidFill>
            <a:srgbClr val="EDE6D6"/>
          </a:solidFill>
          <a:ln>
            <a:noFill/>
          </a:ln>
        </p:spPr>
      </p:sp>
      <p:sp>
        <p:nvSpPr>
          <p:cNvPr id="4" name="Bottom Ornament"/>
          <p:cNvSpPr/>
          <p:nvPr/>
        </p:nvSpPr>
        <p:spPr>
          <a:xfrm>
            <a:off x="-822960" y="5532120"/>
            <a:ext cx="2331720" cy="1645920"/>
          </a:xfrm>
          <a:prstGeom prst="ellipse">
            <a:avLst/>
          </a:prstGeom>
          <a:solidFill>
            <a:srgbClr val="EDE6D6"/>
          </a:solidFill>
          <a:ln>
            <a:noFill/>
          </a:ln>
        </p:spPr>
      </p:sp>
      <p:sp>
        <p:nvSpPr>
          <p:cNvPr id="5" name="Accent Rail"/>
          <p:cNvSpPr/>
          <p:nvPr/>
        </p:nvSpPr>
        <p:spPr>
          <a:xfrm>
            <a:off x="11734800" y="530352"/>
            <a:ext cx="118872" cy="5687568"/>
          </a:xfrm>
          <a:prstGeom prst="roundRect">
            <a:avLst/>
          </a:prstGeom>
          <a:solidFill>
            <a:srgbClr val="D49B32"/>
          </a:solidFill>
          <a:ln>
            <a:noFill/>
          </a:ln>
        </p:spPr>
      </p:sp>
      <p:sp>
        <p:nvSpPr>
          <p:cNvPr id="6" name="Title Banner"/>
          <p:cNvSpPr/>
          <p:nvPr/>
        </p:nvSpPr>
        <p:spPr>
          <a:xfrm>
            <a:off x="576072" y="347472"/>
            <a:ext cx="9966960" cy="658368"/>
          </a:xfrm>
          <a:prstGeom prst="roundRect">
            <a:avLst/>
          </a:prstGeom>
          <a:solidFill>
            <a:srgbClr val="F5E8C5"/>
          </a:solidFill>
          <a:ln>
            <a:noFill/>
          </a:ln>
        </p:spPr>
      </p:sp>
      <p:sp>
        <p:nvSpPr>
          <p:cNvPr id="7" name="Title Accent"/>
          <p:cNvSpPr/>
          <p:nvPr/>
        </p:nvSpPr>
        <p:spPr>
          <a:xfrm>
            <a:off x="786384" y="539496"/>
            <a:ext cx="201168" cy="256032"/>
          </a:xfrm>
          <a:prstGeom prst="roundRect">
            <a:avLst/>
          </a:prstGeom>
          <a:solidFill>
            <a:srgbClr val="D49B32"/>
          </a:solidFill>
          <a:ln>
            <a:noFill/>
          </a:ln>
        </p:spPr>
      </p:sp>
      <p:sp>
        <p:nvSpPr>
          <p:cNvPr id="8" name="Slide Title"/>
          <p:cNvSpPr txBox="1"/>
          <p:nvPr/>
        </p:nvSpPr>
        <p:spPr>
          <a:xfrm>
            <a:off x="1042415" y="438912"/>
            <a:ext cx="9098280" cy="4114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lIns="109728" tIns="73152" rIns="109728" bIns="73152">
            <a:normAutofit/>
          </a:bodyPr>
          <a:lstStyle/>
          <a:p>
            <a:pPr algn="l">
              <a:buNone/>
            </a:pPr>
            <a:r>
              <a:rPr lang="zh-CN" altLang="en-US" sz="2300" b="1" dirty="0" smtClean="0">
                <a:solidFill>
                  <a:srgbClr val="11202A"/>
                </a:solidFill>
                <a:latin typeface="Aptos Display"/>
                <a:ea typeface="Microsoft YaHei"/>
                <a:cs typeface="Aptos Display"/>
              </a:rPr>
              <a:t>新人真正卡住的，往往不是写代码</a:t>
            </a:r>
            <a:endParaRPr lang="zh-CN" altLang="en-US" sz="2300"/>
          </a:p>
        </p:txBody>
      </p:sp>
      <p:sp>
        <p:nvSpPr>
          <p:cNvPr id="9" name="Left Panel Shadow"/>
          <p:cNvSpPr/>
          <p:nvPr/>
        </p:nvSpPr>
        <p:spPr>
          <a:xfrm>
            <a:off x="740664" y="1426464"/>
            <a:ext cx="4800600" cy="3474720"/>
          </a:xfrm>
          <a:prstGeom prst="roundRect">
            <a:avLst/>
          </a:prstGeom>
          <a:solidFill>
            <a:srgbClr val="EDE6D6"/>
          </a:solidFill>
          <a:ln>
            <a:noFill/>
          </a:ln>
        </p:spPr>
      </p:sp>
      <p:sp>
        <p:nvSpPr>
          <p:cNvPr id="10" name="Left Panel"/>
          <p:cNvSpPr txBox="1"/>
          <p:nvPr/>
        </p:nvSpPr>
        <p:spPr>
          <a:xfrm>
            <a:off x="685800" y="1371600"/>
            <a:ext cx="4800600" cy="3474720"/>
          </a:xfrm>
          <a:prstGeom prst="roundRect">
            <a:avLst/>
          </a:prstGeom>
          <a:solidFill>
            <a:srgbClr val="F7E1DD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t" lIns="146304" tIns="128016" rIns="146304" bIns="109728">
            <a:normAutofit/>
          </a:bodyPr>
          <a:lstStyle/>
          <a:p>
            <a:pPr algn="l">
              <a:buNone/>
            </a:pPr>
            <a:r>
              <a:rPr lang="zh-CN" altLang="en-US" sz="1800" b="1" dirty="0" smtClean="0">
                <a:solidFill>
                  <a:srgbClr val="A74632"/>
                </a:solidFill>
                <a:latin typeface="Aptos Display"/>
                <a:ea typeface="Microsoft YaHei"/>
                <a:cs typeface="Aptos Display"/>
              </a:rPr>
              <a:t>技术动作</a:t>
            </a:r>
            <a:endParaRPr lang="zh-CN" altLang="en-US" sz="1800"/>
          </a:p>
          <a:p>
            <a:pPr marL="342900" indent="-171450" lvl="0" algn="l">
              <a:buChar char="•"/>
            </a:pPr>
            <a:r>
              <a:rPr lang="zh-CN" altLang="en-US" sz="140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正确拆 patch，保持每封邮件主题清晰</a:t>
            </a:r>
            <a:endParaRPr lang="zh-CN" altLang="en-US" sz="1400"/>
          </a:p>
          <a:p>
            <a:pPr marL="342900" indent="-171450" lvl="0" algn="l">
              <a:buChar char="•"/>
            </a:pPr>
            <a:r>
              <a:rPr lang="zh-CN" altLang="en-US" sz="140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cover letter / changelog / Signed-off-by</a:t>
            </a:r>
            <a:endParaRPr lang="zh-CN" altLang="en-US" sz="1400"/>
          </a:p>
          <a:p>
            <a:pPr marL="342900" indent="-171450" lvl="0" algn="l">
              <a:buChar char="•"/>
            </a:pPr>
            <a:r>
              <a:rPr lang="zh-CN" altLang="en-US" sz="140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回复时保住 In-Reply-To 与 References</a:t>
            </a:r>
            <a:endParaRPr lang="zh-CN" altLang="en-US" sz="1400"/>
          </a:p>
          <a:p>
            <a:pPr marL="342900" indent="-171450" lvl="0" algn="l">
              <a:buChar char="•"/>
            </a:pPr>
            <a:r>
              <a:rPr lang="zh-CN" altLang="en-US" sz="140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在线程里判断哪一版才是当前上下文</a:t>
            </a:r>
            <a:endParaRPr lang="zh-CN" altLang="en-US" sz="1400"/>
          </a:p>
        </p:txBody>
      </p:sp>
      <p:sp>
        <p:nvSpPr>
          <p:cNvPr id="11" name="Right Panel Shadow"/>
          <p:cNvSpPr/>
          <p:nvPr/>
        </p:nvSpPr>
        <p:spPr>
          <a:xfrm>
            <a:off x="5705856" y="1426464"/>
            <a:ext cx="4800600" cy="3474720"/>
          </a:xfrm>
          <a:prstGeom prst="roundRect">
            <a:avLst/>
          </a:prstGeom>
          <a:solidFill>
            <a:srgbClr val="EDE6D6"/>
          </a:solidFill>
          <a:ln>
            <a:noFill/>
          </a:ln>
        </p:spPr>
      </p:sp>
      <p:sp>
        <p:nvSpPr>
          <p:cNvPr id="12" name="Right Panel"/>
          <p:cNvSpPr txBox="1"/>
          <p:nvPr/>
        </p:nvSpPr>
        <p:spPr>
          <a:xfrm>
            <a:off x="5650992" y="1371600"/>
            <a:ext cx="4800600" cy="3474720"/>
          </a:xfrm>
          <a:prstGeom prst="roundRect">
            <a:avLst/>
          </a:prstGeom>
          <a:solidFill>
            <a:srgbClr val="DCEFF4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t" lIns="146304" tIns="128016" rIns="146304" bIns="109728">
            <a:normAutofit/>
          </a:bodyPr>
          <a:lstStyle/>
          <a:p>
            <a:pPr algn="l">
              <a:buNone/>
            </a:pPr>
            <a:r>
              <a:rPr lang="zh-CN" altLang="en-US" sz="1800" b="1" dirty="0" smtClean="0">
                <a:solidFill>
                  <a:srgbClr val="2A7F98"/>
                </a:solidFill>
                <a:latin typeface="Aptos Display"/>
                <a:ea typeface="Microsoft YaHei"/>
                <a:cs typeface="Aptos Display"/>
              </a:rPr>
              <a:t>工具碎片</a:t>
            </a:r>
            <a:endParaRPr lang="zh-CN" altLang="en-US" sz="1800"/>
          </a:p>
          <a:p>
            <a:pPr marL="342900" indent="-171450" lvl="0" algn="l">
              <a:buChar char="•"/>
            </a:pPr>
            <a:r>
              <a:rPr lang="zh-CN" altLang="en-US" sz="140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lore、收件箱、本地 tree 来回切换</a:t>
            </a:r>
            <a:endParaRPr lang="zh-CN" altLang="en-US" sz="1400"/>
          </a:p>
          <a:p>
            <a:pPr marL="342900" indent="-171450" lvl="0" algn="l">
              <a:buChar char="•"/>
            </a:pPr>
            <a:r>
              <a:rPr lang="zh-CN" altLang="en-US" sz="140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b4、git send-email、邮件客户端各管一段</a:t>
            </a:r>
            <a:endParaRPr lang="zh-CN" altLang="en-US" sz="1400"/>
          </a:p>
          <a:p>
            <a:pPr marL="342900" indent="-171450" lvl="0" algn="l">
              <a:buChar char="•"/>
            </a:pPr>
            <a:r>
              <a:rPr lang="zh-CN" altLang="en-US" sz="140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手工抄送名单和 Message-ID 容易出错</a:t>
            </a:r>
            <a:endParaRPr lang="zh-CN" altLang="en-US" sz="1400"/>
          </a:p>
          <a:p>
            <a:pPr marL="342900" indent="-171450" lvl="0" algn="l">
              <a:buChar char="•"/>
            </a:pPr>
            <a:r>
              <a:rPr lang="zh-CN" altLang="en-US" sz="140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review 结论、patch 状态、代码现场彼此脱节</a:t>
            </a:r>
            <a:endParaRPr lang="zh-CN" altLang="en-US" sz="1400"/>
          </a:p>
        </p:txBody>
      </p:sp>
      <p:sp>
        <p:nvSpPr>
          <p:cNvPr id="13" name="Callout Shadow"/>
          <p:cNvSpPr/>
          <p:nvPr/>
        </p:nvSpPr>
        <p:spPr>
          <a:xfrm>
            <a:off x="2157984" y="5129784"/>
            <a:ext cx="7772400" cy="502920"/>
          </a:xfrm>
          <a:prstGeom prst="roundRect">
            <a:avLst/>
          </a:prstGeom>
          <a:solidFill>
            <a:srgbClr val="EDE6D6"/>
          </a:solidFill>
          <a:ln>
            <a:noFill/>
          </a:ln>
        </p:spPr>
      </p:sp>
      <p:sp>
        <p:nvSpPr>
          <p:cNvPr id="14" name="Callout"/>
          <p:cNvSpPr txBox="1"/>
          <p:nvPr/>
        </p:nvSpPr>
        <p:spPr>
          <a:xfrm>
            <a:off x="2103120" y="5074920"/>
            <a:ext cx="7772400" cy="502920"/>
          </a:xfrm>
          <a:prstGeom prst="roundRect">
            <a:avLst/>
          </a:prstGeom>
          <a:solidFill>
            <a:srgbClr val="F5E8C5"/>
          </a:solidFill>
          <a:ln w="12700" cap="flat" cmpd="sng" algn="ctr">
            <a:solidFill>
              <a:srgbClr val="D49B32"/>
            </a:solidFill>
            <a:prstDash val="solid"/>
            <a:round/>
          </a:ln>
        </p:spPr>
        <p:txBody>
          <a:bodyPr wrap="square" rtlCol="0" anchor="ctr" lIns="146304" tIns="91440" rIns="146304" bIns="73152">
            <a:normAutofit/>
          </a:bodyPr>
          <a:lstStyle/>
          <a:p>
            <a:pPr algn="ctr">
              <a:buNone/>
            </a:pPr>
            <a:r>
              <a:rPr lang="zh-CN" altLang="en-US" sz="1300" b="1" dirty="0" smtClean="0">
                <a:solidFill>
                  <a:srgbClr val="11202A"/>
                </a:solidFill>
                <a:latin typeface="Aptos"/>
                <a:ea typeface="Microsoft YaHei"/>
                <a:cs typeface="Aptos"/>
              </a:rPr>
              <a:t>真正的门槛常常是上下文分裂，而不是命令本身。</a:t>
            </a:r>
            <a:endParaRPr lang="zh-CN" altLang="en-US" sz="1300"/>
          </a:p>
        </p:txBody>
      </p:sp>
      <p:sp>
        <p:nvSpPr>
          <p:cNvPr id="15" name="Footer Rule"/>
          <p:cNvSpPr/>
          <p:nvPr/>
        </p:nvSpPr>
        <p:spPr>
          <a:xfrm>
            <a:off x="685800" y="6355080"/>
            <a:ext cx="9326880" cy="18288"/>
          </a:xfrm>
          <a:prstGeom prst="rect">
            <a:avLst/>
          </a:prstGeom>
          <a:solidFill>
            <a:srgbClr val="D7CFBE"/>
          </a:solidFill>
          <a:ln>
            <a:noFill/>
          </a:ln>
        </p:spPr>
      </p:sp>
      <p:sp>
        <p:nvSpPr>
          <p:cNvPr id="16" name="Footer"/>
          <p:cNvSpPr txBox="1"/>
          <p:nvPr/>
        </p:nvSpPr>
        <p:spPr>
          <a:xfrm>
            <a:off x="685800" y="6547104"/>
            <a:ext cx="9098280" cy="182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lIns="109728" tIns="73152" rIns="109728" bIns="73152">
            <a:normAutofit/>
          </a:bodyPr>
          <a:lstStyle/>
          <a:p>
            <a:pPr algn="l">
              <a:buNone/>
            </a:pPr>
            <a:r>
              <a:rPr lang="zh-CN" altLang="en-US" sz="880" dirty="0" smtClean="0">
                <a:solidFill>
                  <a:srgbClr val="5F6B73"/>
                </a:solidFill>
                <a:latin typeface="Aptos"/>
                <a:ea typeface="Microsoft YaHei"/>
                <a:cs typeface="Aptos"/>
              </a:rPr>
              <a:t>CRIEW 项目介绍</a:t>
            </a:r>
            <a:endParaRPr lang="zh-CN" altLang="en-US" sz="880"/>
          </a:p>
        </p:txBody>
      </p:sp>
      <p:sp>
        <p:nvSpPr>
          <p:cNvPr id="17" name="Page Number"/>
          <p:cNvSpPr txBox="1"/>
          <p:nvPr/>
        </p:nvSpPr>
        <p:spPr>
          <a:xfrm>
            <a:off x="10866120" y="6428232"/>
            <a:ext cx="640080" cy="274320"/>
          </a:xfrm>
          <a:prstGeom prst="roundRect">
            <a:avLst/>
          </a:prstGeom>
          <a:solidFill>
            <a:srgbClr val="11202A"/>
          </a:solidFill>
          <a:ln>
            <a:noFill/>
          </a:ln>
        </p:spPr>
        <p:txBody>
          <a:bodyPr wrap="square" rtlCol="0" anchor="ctr" lIns="109728" tIns="73152" rIns="109728" bIns="73152">
            <a:normAutofit/>
          </a:bodyPr>
          <a:lstStyle/>
          <a:p>
            <a:pPr algn="ctr">
              <a:buNone/>
            </a:pPr>
            <a:r>
              <a:rPr lang="zh-CN" altLang="en-US" sz="1050" b="1" dirty="0" smtClean="0">
                <a:solidFill>
                  <a:srgbClr val="F7F4ED"/>
                </a:solidFill>
                <a:latin typeface="Aptos"/>
                <a:ea typeface="Microsoft YaHei"/>
                <a:cs typeface="Aptos"/>
              </a:rPr>
              <a:t>4</a:t>
            </a:r>
            <a:endParaRPr lang="zh-CN" altLang="en-US" sz="10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6D6"/>
          </a:solidFill>
          <a:ln>
            <a:noFill/>
          </a:ln>
        </p:spPr>
      </p:sp>
      <p:sp>
        <p:nvSpPr>
          <p:cNvPr id="3" name="Top Ornament"/>
          <p:cNvSpPr/>
          <p:nvPr/>
        </p:nvSpPr>
        <p:spPr>
          <a:xfrm>
            <a:off x="9265920" y="-457200"/>
            <a:ext cx="3291840" cy="1874519"/>
          </a:xfrm>
          <a:prstGeom prst="ellipse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4" name="Bottom Ornament"/>
          <p:cNvSpPr/>
          <p:nvPr/>
        </p:nvSpPr>
        <p:spPr>
          <a:xfrm>
            <a:off x="-822960" y="5532120"/>
            <a:ext cx="2331720" cy="1645920"/>
          </a:xfrm>
          <a:prstGeom prst="ellipse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5" name="Accent Rail"/>
          <p:cNvSpPr/>
          <p:nvPr/>
        </p:nvSpPr>
        <p:spPr>
          <a:xfrm>
            <a:off x="11734800" y="530352"/>
            <a:ext cx="118872" cy="5687568"/>
          </a:xfrm>
          <a:prstGeom prst="roundRect">
            <a:avLst/>
          </a:prstGeom>
          <a:solidFill>
            <a:srgbClr val="617A55"/>
          </a:solidFill>
          <a:ln>
            <a:noFill/>
          </a:ln>
        </p:spPr>
      </p:sp>
      <p:sp>
        <p:nvSpPr>
          <p:cNvPr id="6" name="Title Banner"/>
          <p:cNvSpPr/>
          <p:nvPr/>
        </p:nvSpPr>
        <p:spPr>
          <a:xfrm>
            <a:off x="576072" y="347472"/>
            <a:ext cx="9966960" cy="658368"/>
          </a:xfrm>
          <a:prstGeom prst="roundRect">
            <a:avLst/>
          </a:prstGeom>
          <a:solidFill>
            <a:srgbClr val="E2E8DB"/>
          </a:solidFill>
          <a:ln>
            <a:noFill/>
          </a:ln>
        </p:spPr>
      </p:sp>
      <p:sp>
        <p:nvSpPr>
          <p:cNvPr id="7" name="Title Accent"/>
          <p:cNvSpPr/>
          <p:nvPr/>
        </p:nvSpPr>
        <p:spPr>
          <a:xfrm>
            <a:off x="786384" y="539496"/>
            <a:ext cx="201168" cy="256032"/>
          </a:xfrm>
          <a:prstGeom prst="roundRect">
            <a:avLst/>
          </a:prstGeom>
          <a:solidFill>
            <a:srgbClr val="617A55"/>
          </a:solidFill>
          <a:ln>
            <a:noFill/>
          </a:ln>
        </p:spPr>
      </p:sp>
      <p:sp>
        <p:nvSpPr>
          <p:cNvPr id="8" name="Slide Title"/>
          <p:cNvSpPr txBox="1"/>
          <p:nvPr/>
        </p:nvSpPr>
        <p:spPr>
          <a:xfrm>
            <a:off x="1042415" y="438912"/>
            <a:ext cx="9098280" cy="4114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lIns="109728" tIns="73152" rIns="109728" bIns="73152">
            <a:normAutofit/>
          </a:bodyPr>
          <a:lstStyle/>
          <a:p>
            <a:pPr algn="l">
              <a:buNone/>
            </a:pPr>
            <a:r>
              <a:rPr lang="zh-CN" altLang="en-US" sz="2300" b="1" dirty="0" smtClean="0">
                <a:solidFill>
                  <a:srgbClr val="11202A"/>
                </a:solidFill>
                <a:latin typeface="Aptos Display"/>
                <a:ea typeface="Microsoft YaHei"/>
                <a:cs typeface="Aptos Display"/>
              </a:rPr>
              <a:t>CRIEW 在这个流程里的定位</a:t>
            </a:r>
            <a:endParaRPr lang="zh-CN" altLang="en-US" sz="2300"/>
          </a:p>
        </p:txBody>
      </p:sp>
      <p:sp>
        <p:nvSpPr>
          <p:cNvPr id="9" name="Workflow Subscribe Shadow"/>
          <p:cNvSpPr/>
          <p:nvPr/>
        </p:nvSpPr>
        <p:spPr>
          <a:xfrm>
            <a:off x="768096" y="1901952"/>
            <a:ext cx="1920240" cy="1508760"/>
          </a:xfrm>
          <a:prstGeom prst="roundRect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10" name="Workflow Subscribe"/>
          <p:cNvSpPr txBox="1"/>
          <p:nvPr/>
        </p:nvSpPr>
        <p:spPr>
          <a:xfrm>
            <a:off x="713232" y="1847088"/>
            <a:ext cx="1920240" cy="1508760"/>
          </a:xfrm>
          <a:prstGeom prst="roundRect">
            <a:avLst/>
          </a:prstGeom>
          <a:solidFill>
            <a:srgbClr val="F3D8CD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ctr" lIns="146304" tIns="128016" rIns="146304" bIns="109728">
            <a:normAutofit/>
          </a:bodyPr>
          <a:lstStyle/>
          <a:p>
            <a:pPr algn="ctr">
              <a:buNone/>
            </a:pPr>
            <a:r>
              <a:rPr lang="zh-CN" altLang="en-US" sz="1600" b="1" dirty="0" smtClean="0">
                <a:solidFill>
                  <a:srgbClr val="11202A"/>
                </a:solidFill>
                <a:latin typeface="Aptos Display"/>
                <a:ea typeface="Microsoft YaHei"/>
                <a:cs typeface="Aptos Display"/>
              </a:rPr>
              <a:t>Subscribe</a:t>
            </a:r>
            <a:endParaRPr lang="zh-CN" altLang="en-US" sz="1600"/>
          </a:p>
          <a:p>
            <a:pPr algn="ctr">
              <a:buNone/>
            </a:pPr>
            <a:r>
              <a:rPr lang="zh-CN" altLang="en-US" sz="115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订阅 lore 列表或 My Inbox</a:t>
            </a:r>
            <a:endParaRPr lang="zh-CN" altLang="en-US" sz="1150"/>
          </a:p>
        </p:txBody>
      </p:sp>
      <p:sp>
        <p:nvSpPr>
          <p:cNvPr id="11" name="Workflow Connector 1"/>
          <p:cNvSpPr/>
          <p:nvPr/>
        </p:nvSpPr>
        <p:spPr>
          <a:xfrm>
            <a:off x="2679192" y="2505456"/>
            <a:ext cx="256032" cy="164592"/>
          </a:xfrm>
          <a:prstGeom prst="chevron">
            <a:avLst/>
          </a:prstGeom>
          <a:solidFill>
            <a:srgbClr val="2A7F98"/>
          </a:solidFill>
          <a:ln>
            <a:noFill/>
          </a:ln>
        </p:spPr>
      </p:sp>
      <p:sp>
        <p:nvSpPr>
          <p:cNvPr id="12" name="Workflow Sync Shadow"/>
          <p:cNvSpPr/>
          <p:nvPr/>
        </p:nvSpPr>
        <p:spPr>
          <a:xfrm>
            <a:off x="2944368" y="1901952"/>
            <a:ext cx="1920240" cy="1508760"/>
          </a:xfrm>
          <a:prstGeom prst="roundRect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13" name="Workflow Sync"/>
          <p:cNvSpPr txBox="1"/>
          <p:nvPr/>
        </p:nvSpPr>
        <p:spPr>
          <a:xfrm>
            <a:off x="2889504" y="1847088"/>
            <a:ext cx="1920240" cy="1508760"/>
          </a:xfrm>
          <a:prstGeom prst="roundRect">
            <a:avLst/>
          </a:prstGeom>
          <a:solidFill>
            <a:srgbClr val="F5E8C5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ctr" lIns="146304" tIns="128016" rIns="146304" bIns="109728">
            <a:normAutofit/>
          </a:bodyPr>
          <a:lstStyle/>
          <a:p>
            <a:pPr algn="ctr">
              <a:buNone/>
            </a:pPr>
            <a:r>
              <a:rPr lang="zh-CN" altLang="en-US" sz="1600" b="1" dirty="0" smtClean="0">
                <a:solidFill>
                  <a:srgbClr val="11202A"/>
                </a:solidFill>
                <a:latin typeface="Aptos Display"/>
                <a:ea typeface="Microsoft YaHei"/>
                <a:cs typeface="Aptos Display"/>
              </a:rPr>
              <a:t>Sync</a:t>
            </a:r>
            <a:endParaRPr lang="zh-CN" altLang="en-US" sz="1600"/>
          </a:p>
          <a:p>
            <a:pPr algn="ctr">
              <a:buNone/>
            </a:pPr>
            <a:r>
              <a:rPr lang="zh-CN" altLang="en-US" sz="115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把邮件拉到本地缓存与索引</a:t>
            </a:r>
            <a:endParaRPr lang="zh-CN" altLang="en-US" sz="1150"/>
          </a:p>
        </p:txBody>
      </p:sp>
      <p:sp>
        <p:nvSpPr>
          <p:cNvPr id="14" name="Workflow Connector 2"/>
          <p:cNvSpPr/>
          <p:nvPr/>
        </p:nvSpPr>
        <p:spPr>
          <a:xfrm>
            <a:off x="4855464" y="2505456"/>
            <a:ext cx="256032" cy="164592"/>
          </a:xfrm>
          <a:prstGeom prst="chevron">
            <a:avLst/>
          </a:prstGeom>
          <a:solidFill>
            <a:srgbClr val="2A7F98"/>
          </a:solidFill>
          <a:ln>
            <a:noFill/>
          </a:ln>
        </p:spPr>
      </p:sp>
      <p:sp>
        <p:nvSpPr>
          <p:cNvPr id="15" name="Workflow Review Shadow"/>
          <p:cNvSpPr/>
          <p:nvPr/>
        </p:nvSpPr>
        <p:spPr>
          <a:xfrm>
            <a:off x="5120640" y="1901952"/>
            <a:ext cx="1920240" cy="1508760"/>
          </a:xfrm>
          <a:prstGeom prst="roundRect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16" name="Workflow Review"/>
          <p:cNvSpPr txBox="1"/>
          <p:nvPr/>
        </p:nvSpPr>
        <p:spPr>
          <a:xfrm>
            <a:off x="5065776" y="1847088"/>
            <a:ext cx="1920240" cy="1508760"/>
          </a:xfrm>
          <a:prstGeom prst="roundRect">
            <a:avLst/>
          </a:prstGeom>
          <a:solidFill>
            <a:srgbClr val="DCEFF4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ctr" lIns="146304" tIns="128016" rIns="146304" bIns="109728">
            <a:normAutofit/>
          </a:bodyPr>
          <a:lstStyle/>
          <a:p>
            <a:pPr algn="ctr">
              <a:buNone/>
            </a:pPr>
            <a:r>
              <a:rPr lang="zh-CN" altLang="en-US" sz="1600" b="1" dirty="0" smtClean="0">
                <a:solidFill>
                  <a:srgbClr val="11202A"/>
                </a:solidFill>
                <a:latin typeface="Aptos Display"/>
                <a:ea typeface="Microsoft YaHei"/>
                <a:cs typeface="Aptos Display"/>
              </a:rPr>
              <a:t>Review</a:t>
            </a:r>
            <a:endParaRPr lang="zh-CN" altLang="en-US" sz="1600"/>
          </a:p>
          <a:p>
            <a:pPr algn="ctr">
              <a:buNone/>
            </a:pPr>
            <a:r>
              <a:rPr lang="zh-CN" altLang="en-US" sz="115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thread 树、正文、patch 在 TUI 内阅读</a:t>
            </a:r>
            <a:endParaRPr lang="zh-CN" altLang="en-US" sz="1150"/>
          </a:p>
        </p:txBody>
      </p:sp>
      <p:sp>
        <p:nvSpPr>
          <p:cNvPr id="17" name="Workflow Connector 3"/>
          <p:cNvSpPr/>
          <p:nvPr/>
        </p:nvSpPr>
        <p:spPr>
          <a:xfrm>
            <a:off x="7031736" y="2505456"/>
            <a:ext cx="256032" cy="164592"/>
          </a:xfrm>
          <a:prstGeom prst="chevron">
            <a:avLst/>
          </a:prstGeom>
          <a:solidFill>
            <a:srgbClr val="2A7F98"/>
          </a:solidFill>
          <a:ln>
            <a:noFill/>
          </a:ln>
        </p:spPr>
      </p:sp>
      <p:sp>
        <p:nvSpPr>
          <p:cNvPr id="18" name="Workflow Apply Shadow"/>
          <p:cNvSpPr/>
          <p:nvPr/>
        </p:nvSpPr>
        <p:spPr>
          <a:xfrm>
            <a:off x="7296912" y="1901952"/>
            <a:ext cx="1920240" cy="1508760"/>
          </a:xfrm>
          <a:prstGeom prst="roundRect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19" name="Workflow Apply"/>
          <p:cNvSpPr txBox="1"/>
          <p:nvPr/>
        </p:nvSpPr>
        <p:spPr>
          <a:xfrm>
            <a:off x="7242048" y="1847088"/>
            <a:ext cx="1920240" cy="1508760"/>
          </a:xfrm>
          <a:prstGeom prst="roundRect">
            <a:avLst/>
          </a:prstGeom>
          <a:solidFill>
            <a:srgbClr val="E2E8DB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ctr" lIns="146304" tIns="128016" rIns="146304" bIns="109728">
            <a:normAutofit/>
          </a:bodyPr>
          <a:lstStyle/>
          <a:p>
            <a:pPr algn="ctr">
              <a:buNone/>
            </a:pPr>
            <a:r>
              <a:rPr lang="zh-CN" altLang="en-US" sz="1600" b="1" dirty="0" smtClean="0">
                <a:solidFill>
                  <a:srgbClr val="11202A"/>
                </a:solidFill>
                <a:latin typeface="Aptos Display"/>
                <a:ea typeface="Microsoft YaHei"/>
                <a:cs typeface="Aptos Display"/>
              </a:rPr>
              <a:t>Apply</a:t>
            </a:r>
            <a:endParaRPr lang="zh-CN" altLang="en-US" sz="1600"/>
          </a:p>
          <a:p>
            <a:pPr algn="ctr">
              <a:buNone/>
            </a:pPr>
            <a:r>
              <a:rPr lang="zh-CN" altLang="en-US" sz="115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调用 b4 导出 / 应用到 kernel tree</a:t>
            </a:r>
            <a:endParaRPr lang="zh-CN" altLang="en-US" sz="1150"/>
          </a:p>
        </p:txBody>
      </p:sp>
      <p:sp>
        <p:nvSpPr>
          <p:cNvPr id="20" name="Workflow Connector 4"/>
          <p:cNvSpPr/>
          <p:nvPr/>
        </p:nvSpPr>
        <p:spPr>
          <a:xfrm>
            <a:off x="9208008" y="2505456"/>
            <a:ext cx="256032" cy="164592"/>
          </a:xfrm>
          <a:prstGeom prst="chevron">
            <a:avLst/>
          </a:prstGeom>
          <a:solidFill>
            <a:srgbClr val="2A7F98"/>
          </a:solidFill>
          <a:ln>
            <a:noFill/>
          </a:ln>
        </p:spPr>
      </p:sp>
      <p:sp>
        <p:nvSpPr>
          <p:cNvPr id="21" name="Workflow Reply Shadow"/>
          <p:cNvSpPr/>
          <p:nvPr/>
        </p:nvSpPr>
        <p:spPr>
          <a:xfrm>
            <a:off x="9473184" y="1901952"/>
            <a:ext cx="1920240" cy="1508760"/>
          </a:xfrm>
          <a:prstGeom prst="roundRect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22" name="Workflow Reply"/>
          <p:cNvSpPr txBox="1"/>
          <p:nvPr/>
        </p:nvSpPr>
        <p:spPr>
          <a:xfrm>
            <a:off x="9418320" y="1847088"/>
            <a:ext cx="1920240" cy="1508760"/>
          </a:xfrm>
          <a:prstGeom prst="roundRect">
            <a:avLst/>
          </a:prstGeom>
          <a:solidFill>
            <a:srgbClr val="F3D8CD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ctr" lIns="146304" tIns="128016" rIns="146304" bIns="109728">
            <a:normAutofit/>
          </a:bodyPr>
          <a:lstStyle/>
          <a:p>
            <a:pPr algn="ctr">
              <a:buNone/>
            </a:pPr>
            <a:r>
              <a:rPr lang="zh-CN" altLang="en-US" sz="1600" b="1" dirty="0" smtClean="0">
                <a:solidFill>
                  <a:srgbClr val="11202A"/>
                </a:solidFill>
                <a:latin typeface="Aptos Display"/>
                <a:ea typeface="Microsoft YaHei"/>
                <a:cs typeface="Aptos Display"/>
              </a:rPr>
              <a:t>Reply</a:t>
            </a:r>
            <a:endParaRPr lang="zh-CN" altLang="en-US" sz="1600"/>
          </a:p>
          <a:p>
            <a:pPr algn="ctr">
              <a:buNone/>
            </a:pPr>
            <a:r>
              <a:rPr lang="zh-CN" altLang="en-US" sz="115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生成标准 reply 头并进入发送预览</a:t>
            </a:r>
            <a:endParaRPr lang="zh-CN" altLang="en-US" sz="1150"/>
          </a:p>
        </p:txBody>
      </p:sp>
      <p:sp>
        <p:nvSpPr>
          <p:cNvPr id="23" name="Workflow Callout Shadow"/>
          <p:cNvSpPr/>
          <p:nvPr/>
        </p:nvSpPr>
        <p:spPr>
          <a:xfrm>
            <a:off x="1289304" y="4123944"/>
            <a:ext cx="8778240" cy="777240"/>
          </a:xfrm>
          <a:prstGeom prst="roundRect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24" name="Workflow Callout"/>
          <p:cNvSpPr txBox="1"/>
          <p:nvPr/>
        </p:nvSpPr>
        <p:spPr>
          <a:xfrm>
            <a:off x="1234440" y="4069080"/>
            <a:ext cx="8778240" cy="777240"/>
          </a:xfrm>
          <a:prstGeom prst="roundRect">
            <a:avLst/>
          </a:prstGeom>
          <a:solidFill>
            <a:srgbClr val="24313A"/>
          </a:solidFill>
          <a:ln w="12700" cap="flat" cmpd="sng" algn="ctr">
            <a:solidFill>
              <a:srgbClr val="5F6B73"/>
            </a:solidFill>
            <a:prstDash val="solid"/>
            <a:round/>
          </a:ln>
        </p:spPr>
        <p:txBody>
          <a:bodyPr wrap="square" rtlCol="0" anchor="ctr" lIns="146304" tIns="128016" rIns="146304" bIns="109728">
            <a:normAutofit/>
          </a:bodyPr>
          <a:lstStyle/>
          <a:p>
            <a:pPr algn="ctr">
              <a:buNone/>
            </a:pPr>
            <a:r>
              <a:rPr lang="zh-CN" altLang="en-US" sz="1400" b="1" dirty="0" smtClean="0">
                <a:solidFill>
                  <a:srgbClr val="F7F4ED"/>
                </a:solidFill>
                <a:latin typeface="Aptos"/>
                <a:ea typeface="Microsoft YaHei"/>
                <a:cs typeface="Aptos"/>
              </a:rPr>
              <a:t>它不是替代 Git，而是把邮件协作链路收束进一个终端工作台。</a:t>
            </a:r>
            <a:endParaRPr lang="zh-CN" altLang="en-US" sz="1400"/>
          </a:p>
        </p:txBody>
      </p:sp>
      <p:sp>
        <p:nvSpPr>
          <p:cNvPr id="25" name="Workflow Note Shadow"/>
          <p:cNvSpPr/>
          <p:nvPr/>
        </p:nvSpPr>
        <p:spPr>
          <a:xfrm>
            <a:off x="1444752" y="4974336"/>
            <a:ext cx="8549640" cy="384048"/>
          </a:xfrm>
          <a:prstGeom prst="roundRect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26" name="Workflow Note"/>
          <p:cNvSpPr txBox="1"/>
          <p:nvPr/>
        </p:nvSpPr>
        <p:spPr>
          <a:xfrm>
            <a:off x="1389888" y="4919472"/>
            <a:ext cx="8549640" cy="384048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t" lIns="146304" tIns="91440" rIns="146304" bIns="73152">
            <a:normAutofit/>
          </a:bodyPr>
          <a:lstStyle/>
          <a:p>
            <a:pPr algn="ctr">
              <a:buNone/>
            </a:pPr>
            <a:r>
              <a:rPr lang="zh-CN" altLang="en-US" sz="1150" dirty="0" smtClean="0">
                <a:solidFill>
                  <a:srgbClr val="5F6B73"/>
                </a:solidFill>
                <a:latin typeface="Aptos"/>
                <a:ea typeface="Microsoft YaHei"/>
                <a:cs typeface="Aptos"/>
              </a:rPr>
              <a:t>项目定位来自 README 与设计文档：terminal-first、local-first、b4-centered。</a:t>
            </a:r>
            <a:endParaRPr lang="zh-CN" altLang="en-US" sz="1150"/>
          </a:p>
        </p:txBody>
      </p:sp>
      <p:sp>
        <p:nvSpPr>
          <p:cNvPr id="27" name="Footer Rule"/>
          <p:cNvSpPr/>
          <p:nvPr/>
        </p:nvSpPr>
        <p:spPr>
          <a:xfrm>
            <a:off x="685800" y="6355080"/>
            <a:ext cx="9326880" cy="18288"/>
          </a:xfrm>
          <a:prstGeom prst="rect">
            <a:avLst/>
          </a:prstGeom>
          <a:solidFill>
            <a:srgbClr val="D7CFBE"/>
          </a:solidFill>
          <a:ln>
            <a:noFill/>
          </a:ln>
        </p:spPr>
      </p:sp>
      <p:sp>
        <p:nvSpPr>
          <p:cNvPr id="28" name="Footer"/>
          <p:cNvSpPr txBox="1"/>
          <p:nvPr/>
        </p:nvSpPr>
        <p:spPr>
          <a:xfrm>
            <a:off x="685800" y="6547104"/>
            <a:ext cx="9098280" cy="182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lIns="109728" tIns="73152" rIns="109728" bIns="73152">
            <a:normAutofit/>
          </a:bodyPr>
          <a:lstStyle/>
          <a:p>
            <a:pPr algn="l">
              <a:buNone/>
            </a:pPr>
            <a:r>
              <a:rPr lang="zh-CN" altLang="en-US" sz="880" dirty="0" smtClean="0">
                <a:solidFill>
                  <a:srgbClr val="5F6B73"/>
                </a:solidFill>
                <a:latin typeface="Aptos"/>
                <a:ea typeface="Microsoft YaHei"/>
                <a:cs typeface="Aptos"/>
              </a:rPr>
              <a:t>CRIEW 项目介绍</a:t>
            </a:r>
            <a:endParaRPr lang="zh-CN" altLang="en-US" sz="880"/>
          </a:p>
        </p:txBody>
      </p:sp>
      <p:sp>
        <p:nvSpPr>
          <p:cNvPr id="29" name="Page Number"/>
          <p:cNvSpPr txBox="1"/>
          <p:nvPr/>
        </p:nvSpPr>
        <p:spPr>
          <a:xfrm>
            <a:off x="10866120" y="6428232"/>
            <a:ext cx="640080" cy="274320"/>
          </a:xfrm>
          <a:prstGeom prst="roundRect">
            <a:avLst/>
          </a:prstGeom>
          <a:solidFill>
            <a:srgbClr val="11202A"/>
          </a:solidFill>
          <a:ln>
            <a:noFill/>
          </a:ln>
        </p:spPr>
        <p:txBody>
          <a:bodyPr wrap="square" rtlCol="0" anchor="ctr" lIns="109728" tIns="73152" rIns="109728" bIns="73152">
            <a:normAutofit/>
          </a:bodyPr>
          <a:lstStyle/>
          <a:p>
            <a:pPr algn="ctr">
              <a:buNone/>
            </a:pPr>
            <a:r>
              <a:rPr lang="zh-CN" altLang="en-US" sz="1050" b="1" dirty="0" smtClean="0">
                <a:solidFill>
                  <a:srgbClr val="F7F4ED"/>
                </a:solidFill>
                <a:latin typeface="Aptos"/>
                <a:ea typeface="Microsoft YaHei"/>
                <a:cs typeface="Aptos"/>
              </a:rPr>
              <a:t>5</a:t>
            </a:r>
            <a:endParaRPr lang="zh-CN" altLang="en-US" sz="10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3" name="Top Ornament"/>
          <p:cNvSpPr/>
          <p:nvPr/>
        </p:nvSpPr>
        <p:spPr>
          <a:xfrm>
            <a:off x="9265920" y="-457200"/>
            <a:ext cx="3291840" cy="1874519"/>
          </a:xfrm>
          <a:prstGeom prst="ellipse">
            <a:avLst/>
          </a:prstGeom>
          <a:solidFill>
            <a:srgbClr val="EDE6D6"/>
          </a:solidFill>
          <a:ln>
            <a:noFill/>
          </a:ln>
        </p:spPr>
      </p:sp>
      <p:sp>
        <p:nvSpPr>
          <p:cNvPr id="4" name="Bottom Ornament"/>
          <p:cNvSpPr/>
          <p:nvPr/>
        </p:nvSpPr>
        <p:spPr>
          <a:xfrm>
            <a:off x="-822960" y="5532120"/>
            <a:ext cx="2331720" cy="1645920"/>
          </a:xfrm>
          <a:prstGeom prst="ellipse">
            <a:avLst/>
          </a:prstGeom>
          <a:solidFill>
            <a:srgbClr val="EDE6D6"/>
          </a:solidFill>
          <a:ln>
            <a:noFill/>
          </a:ln>
        </p:spPr>
      </p:sp>
      <p:sp>
        <p:nvSpPr>
          <p:cNvPr id="5" name="Accent Rail"/>
          <p:cNvSpPr/>
          <p:nvPr/>
        </p:nvSpPr>
        <p:spPr>
          <a:xfrm>
            <a:off x="11734800" y="530352"/>
            <a:ext cx="118872" cy="5687568"/>
          </a:xfrm>
          <a:prstGeom prst="roundRect">
            <a:avLst/>
          </a:prstGeom>
          <a:solidFill>
            <a:srgbClr val="2A7F98"/>
          </a:solidFill>
          <a:ln>
            <a:noFill/>
          </a:ln>
        </p:spPr>
      </p:sp>
      <p:sp>
        <p:nvSpPr>
          <p:cNvPr id="6" name="Title Banner"/>
          <p:cNvSpPr/>
          <p:nvPr/>
        </p:nvSpPr>
        <p:spPr>
          <a:xfrm>
            <a:off x="576072" y="347472"/>
            <a:ext cx="9966960" cy="658368"/>
          </a:xfrm>
          <a:prstGeom prst="roundRect">
            <a:avLst/>
          </a:prstGeom>
          <a:solidFill>
            <a:srgbClr val="DCEFF4"/>
          </a:solidFill>
          <a:ln>
            <a:noFill/>
          </a:ln>
        </p:spPr>
      </p:sp>
      <p:sp>
        <p:nvSpPr>
          <p:cNvPr id="7" name="Title Accent"/>
          <p:cNvSpPr/>
          <p:nvPr/>
        </p:nvSpPr>
        <p:spPr>
          <a:xfrm>
            <a:off x="786384" y="539496"/>
            <a:ext cx="201168" cy="256032"/>
          </a:xfrm>
          <a:prstGeom prst="roundRect">
            <a:avLst/>
          </a:prstGeom>
          <a:solidFill>
            <a:srgbClr val="2A7F98"/>
          </a:solidFill>
          <a:ln>
            <a:noFill/>
          </a:ln>
        </p:spPr>
      </p:sp>
      <p:sp>
        <p:nvSpPr>
          <p:cNvPr id="8" name="Slide Title"/>
          <p:cNvSpPr txBox="1"/>
          <p:nvPr/>
        </p:nvSpPr>
        <p:spPr>
          <a:xfrm>
            <a:off x="1042415" y="438912"/>
            <a:ext cx="9098280" cy="4114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lIns="109728" tIns="73152" rIns="109728" bIns="73152">
            <a:normAutofit/>
          </a:bodyPr>
          <a:lstStyle/>
          <a:p>
            <a:pPr algn="l">
              <a:buNone/>
            </a:pPr>
            <a:r>
              <a:rPr lang="zh-CN" altLang="en-US" sz="2300" b="1" dirty="0" smtClean="0">
                <a:solidFill>
                  <a:srgbClr val="11202A"/>
                </a:solidFill>
                <a:latin typeface="Aptos Display"/>
                <a:ea typeface="Microsoft YaHei"/>
                <a:cs typeface="Aptos Display"/>
              </a:rPr>
              <a:t>它替你省掉哪些机械劳动</a:t>
            </a:r>
            <a:endParaRPr lang="zh-CN" altLang="en-US" sz="2300"/>
          </a:p>
        </p:txBody>
      </p:sp>
      <p:sp>
        <p:nvSpPr>
          <p:cNvPr id="9" name="Grid Card 统一入口 Shadow"/>
          <p:cNvSpPr/>
          <p:nvPr/>
        </p:nvSpPr>
        <p:spPr>
          <a:xfrm>
            <a:off x="740664" y="1472184"/>
            <a:ext cx="2926080" cy="1508760"/>
          </a:xfrm>
          <a:prstGeom prst="roundRect">
            <a:avLst/>
          </a:prstGeom>
          <a:solidFill>
            <a:srgbClr val="EDE6D6"/>
          </a:solidFill>
          <a:ln>
            <a:noFill/>
          </a:ln>
        </p:spPr>
      </p:sp>
      <p:sp>
        <p:nvSpPr>
          <p:cNvPr id="10" name="Grid Card 统一入口"/>
          <p:cNvSpPr txBox="1"/>
          <p:nvPr/>
        </p:nvSpPr>
        <p:spPr>
          <a:xfrm>
            <a:off x="685800" y="1417320"/>
            <a:ext cx="2926080" cy="1508760"/>
          </a:xfrm>
          <a:prstGeom prst="roundRect">
            <a:avLst/>
          </a:prstGeom>
          <a:solidFill>
            <a:srgbClr val="F3D8CD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t" lIns="146304" tIns="128016" rIns="146304" bIns="109728">
            <a:normAutofit/>
          </a:bodyPr>
          <a:lstStyle/>
          <a:p>
            <a:pPr algn="l">
              <a:buNone/>
            </a:pPr>
            <a:r>
              <a:rPr lang="zh-CN" altLang="en-US" sz="1600" b="1" dirty="0" smtClean="0">
                <a:solidFill>
                  <a:srgbClr val="11202A"/>
                </a:solidFill>
                <a:latin typeface="Aptos Display"/>
                <a:ea typeface="Microsoft YaHei"/>
                <a:cs typeface="Aptos Display"/>
              </a:rPr>
              <a:t>统一入口</a:t>
            </a:r>
            <a:endParaRPr lang="zh-CN" altLang="en-US" sz="1600"/>
          </a:p>
          <a:p>
            <a:pPr algn="l">
              <a:buNone/>
            </a:pPr>
            <a:r>
              <a:rPr lang="zh-CN" altLang="en-US" sz="122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criew doctor / sync / tui 把入口压缩成几条命令。</a:t>
            </a:r>
            <a:endParaRPr lang="zh-CN" altLang="en-US" sz="1220"/>
          </a:p>
        </p:txBody>
      </p:sp>
      <p:sp>
        <p:nvSpPr>
          <p:cNvPr id="11" name="Grid Card 双源同步 Shadow"/>
          <p:cNvSpPr/>
          <p:nvPr/>
        </p:nvSpPr>
        <p:spPr>
          <a:xfrm>
            <a:off x="3968496" y="1472184"/>
            <a:ext cx="2926080" cy="1508760"/>
          </a:xfrm>
          <a:prstGeom prst="roundRect">
            <a:avLst/>
          </a:prstGeom>
          <a:solidFill>
            <a:srgbClr val="EDE6D6"/>
          </a:solidFill>
          <a:ln>
            <a:noFill/>
          </a:ln>
        </p:spPr>
      </p:sp>
      <p:sp>
        <p:nvSpPr>
          <p:cNvPr id="12" name="Grid Card 双源同步"/>
          <p:cNvSpPr txBox="1"/>
          <p:nvPr/>
        </p:nvSpPr>
        <p:spPr>
          <a:xfrm>
            <a:off x="3913632" y="1417320"/>
            <a:ext cx="2926080" cy="1508760"/>
          </a:xfrm>
          <a:prstGeom prst="roundRect">
            <a:avLst/>
          </a:prstGeom>
          <a:solidFill>
            <a:srgbClr val="DCEFF4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t" lIns="146304" tIns="128016" rIns="146304" bIns="109728">
            <a:normAutofit/>
          </a:bodyPr>
          <a:lstStyle/>
          <a:p>
            <a:pPr algn="l">
              <a:buNone/>
            </a:pPr>
            <a:r>
              <a:rPr lang="zh-CN" altLang="en-US" sz="1600" b="1" dirty="0" smtClean="0">
                <a:solidFill>
                  <a:srgbClr val="11202A"/>
                </a:solidFill>
                <a:latin typeface="Aptos Display"/>
                <a:ea typeface="Microsoft YaHei"/>
                <a:cs typeface="Aptos Display"/>
              </a:rPr>
              <a:t>双源同步</a:t>
            </a:r>
            <a:endParaRPr lang="zh-CN" altLang="en-US" sz="1600"/>
          </a:p>
          <a:p>
            <a:pPr algn="l">
              <a:buNone/>
            </a:pPr>
            <a:r>
              <a:rPr lang="zh-CN" altLang="en-US" sz="122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既能跟 lore 订阅，也能接 IMAP INBOX。</a:t>
            </a:r>
            <a:endParaRPr lang="zh-CN" altLang="en-US" sz="1220"/>
          </a:p>
        </p:txBody>
      </p:sp>
      <p:sp>
        <p:nvSpPr>
          <p:cNvPr id="13" name="Grid Card 线程建模 Shadow"/>
          <p:cNvSpPr/>
          <p:nvPr/>
        </p:nvSpPr>
        <p:spPr>
          <a:xfrm>
            <a:off x="7196328" y="1472184"/>
            <a:ext cx="2926080" cy="1508760"/>
          </a:xfrm>
          <a:prstGeom prst="roundRect">
            <a:avLst/>
          </a:prstGeom>
          <a:solidFill>
            <a:srgbClr val="EDE6D6"/>
          </a:solidFill>
          <a:ln>
            <a:noFill/>
          </a:ln>
        </p:spPr>
      </p:sp>
      <p:sp>
        <p:nvSpPr>
          <p:cNvPr id="14" name="Grid Card 线程建模"/>
          <p:cNvSpPr txBox="1"/>
          <p:nvPr/>
        </p:nvSpPr>
        <p:spPr>
          <a:xfrm>
            <a:off x="7141464" y="1417320"/>
            <a:ext cx="2926080" cy="1508760"/>
          </a:xfrm>
          <a:prstGeom prst="roundRect">
            <a:avLst/>
          </a:prstGeom>
          <a:solidFill>
            <a:srgbClr val="E2E8DB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t" lIns="146304" tIns="128016" rIns="146304" bIns="109728">
            <a:normAutofit/>
          </a:bodyPr>
          <a:lstStyle/>
          <a:p>
            <a:pPr algn="l">
              <a:buNone/>
            </a:pPr>
            <a:r>
              <a:rPr lang="zh-CN" altLang="en-US" sz="1600" b="1" dirty="0" smtClean="0">
                <a:solidFill>
                  <a:srgbClr val="11202A"/>
                </a:solidFill>
                <a:latin typeface="Aptos Display"/>
                <a:ea typeface="Microsoft YaHei"/>
                <a:cs typeface="Aptos Display"/>
              </a:rPr>
              <a:t>线程建模</a:t>
            </a:r>
            <a:endParaRPr lang="zh-CN" altLang="en-US" sz="1600"/>
          </a:p>
          <a:p>
            <a:pPr algn="l">
              <a:buNone/>
            </a:pPr>
            <a:r>
              <a:rPr lang="zh-CN" altLang="en-US" sz="122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按 Message-ID / References 重建讨论上下文。</a:t>
            </a:r>
            <a:endParaRPr lang="zh-CN" altLang="en-US" sz="1220"/>
          </a:p>
        </p:txBody>
      </p:sp>
      <p:sp>
        <p:nvSpPr>
          <p:cNvPr id="15" name="Grid Card Patch 语义 Shadow"/>
          <p:cNvSpPr/>
          <p:nvPr/>
        </p:nvSpPr>
        <p:spPr>
          <a:xfrm>
            <a:off x="740664" y="3419856"/>
            <a:ext cx="2926080" cy="1508760"/>
          </a:xfrm>
          <a:prstGeom prst="roundRect">
            <a:avLst/>
          </a:prstGeom>
          <a:solidFill>
            <a:srgbClr val="EDE6D6"/>
          </a:solidFill>
          <a:ln>
            <a:noFill/>
          </a:ln>
        </p:spPr>
      </p:sp>
      <p:sp>
        <p:nvSpPr>
          <p:cNvPr id="16" name="Grid Card Patch 语义"/>
          <p:cNvSpPr txBox="1"/>
          <p:nvPr/>
        </p:nvSpPr>
        <p:spPr>
          <a:xfrm>
            <a:off x="685800" y="3364992"/>
            <a:ext cx="2926080" cy="1508760"/>
          </a:xfrm>
          <a:prstGeom prst="roundRect">
            <a:avLst/>
          </a:prstGeom>
          <a:solidFill>
            <a:srgbClr val="F5E8C5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t" lIns="146304" tIns="128016" rIns="146304" bIns="109728">
            <a:normAutofit/>
          </a:bodyPr>
          <a:lstStyle/>
          <a:p>
            <a:pPr algn="l">
              <a:buNone/>
            </a:pPr>
            <a:r>
              <a:rPr lang="zh-CN" altLang="en-US" sz="1600" b="1" dirty="0" smtClean="0">
                <a:solidFill>
                  <a:srgbClr val="11202A"/>
                </a:solidFill>
                <a:latin typeface="Aptos Display"/>
                <a:ea typeface="Microsoft YaHei"/>
                <a:cs typeface="Aptos Display"/>
              </a:rPr>
              <a:t>Patch 语义</a:t>
            </a:r>
            <a:endParaRPr lang="zh-CN" altLang="en-US" sz="1600"/>
          </a:p>
          <a:p>
            <a:pPr algn="l">
              <a:buNone/>
            </a:pPr>
            <a:r>
              <a:rPr lang="zh-CN" altLang="en-US" sz="122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识别 [PATCH vN M/N]，自动聚合成 series。</a:t>
            </a:r>
            <a:endParaRPr lang="zh-CN" altLang="en-US" sz="1220"/>
          </a:p>
        </p:txBody>
      </p:sp>
      <p:sp>
        <p:nvSpPr>
          <p:cNvPr id="17" name="Grid Card b4 集成 Shadow"/>
          <p:cNvSpPr/>
          <p:nvPr/>
        </p:nvSpPr>
        <p:spPr>
          <a:xfrm>
            <a:off x="3968496" y="3419856"/>
            <a:ext cx="2926080" cy="1508760"/>
          </a:xfrm>
          <a:prstGeom prst="roundRect">
            <a:avLst/>
          </a:prstGeom>
          <a:solidFill>
            <a:srgbClr val="EDE6D6"/>
          </a:solidFill>
          <a:ln>
            <a:noFill/>
          </a:ln>
        </p:spPr>
      </p:sp>
      <p:sp>
        <p:nvSpPr>
          <p:cNvPr id="18" name="Grid Card b4 集成"/>
          <p:cNvSpPr txBox="1"/>
          <p:nvPr/>
        </p:nvSpPr>
        <p:spPr>
          <a:xfrm>
            <a:off x="3913632" y="3364992"/>
            <a:ext cx="2926080" cy="1508760"/>
          </a:xfrm>
          <a:prstGeom prst="roundRect">
            <a:avLst/>
          </a:prstGeom>
          <a:solidFill>
            <a:srgbClr val="DCEFF4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t" lIns="146304" tIns="128016" rIns="146304" bIns="109728">
            <a:normAutofit/>
          </a:bodyPr>
          <a:lstStyle/>
          <a:p>
            <a:pPr algn="l">
              <a:buNone/>
            </a:pPr>
            <a:r>
              <a:rPr lang="zh-CN" altLang="en-US" sz="1600" b="1" dirty="0" smtClean="0">
                <a:solidFill>
                  <a:srgbClr val="11202A"/>
                </a:solidFill>
                <a:latin typeface="Aptos Display"/>
                <a:ea typeface="Microsoft YaHei"/>
                <a:cs typeface="Aptos Display"/>
              </a:rPr>
              <a:t>b4 集成</a:t>
            </a:r>
            <a:endParaRPr lang="zh-CN" altLang="en-US" sz="1600"/>
          </a:p>
          <a:p>
            <a:pPr algn="l">
              <a:buNone/>
            </a:pPr>
            <a:r>
              <a:rPr lang="zh-CN" altLang="en-US" sz="122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b4 am / shazam 的 apply 结果可以被追踪。</a:t>
            </a:r>
            <a:endParaRPr lang="zh-CN" altLang="en-US" sz="1220"/>
          </a:p>
        </p:txBody>
      </p:sp>
      <p:sp>
        <p:nvSpPr>
          <p:cNvPr id="19" name="Grid Card 回信面板 Shadow"/>
          <p:cNvSpPr/>
          <p:nvPr/>
        </p:nvSpPr>
        <p:spPr>
          <a:xfrm>
            <a:off x="7196328" y="3419856"/>
            <a:ext cx="2926080" cy="1508760"/>
          </a:xfrm>
          <a:prstGeom prst="roundRect">
            <a:avLst/>
          </a:prstGeom>
          <a:solidFill>
            <a:srgbClr val="EDE6D6"/>
          </a:solidFill>
          <a:ln>
            <a:noFill/>
          </a:ln>
        </p:spPr>
      </p:sp>
      <p:sp>
        <p:nvSpPr>
          <p:cNvPr id="20" name="Grid Card 回信面板"/>
          <p:cNvSpPr txBox="1"/>
          <p:nvPr/>
        </p:nvSpPr>
        <p:spPr>
          <a:xfrm>
            <a:off x="7141464" y="3364992"/>
            <a:ext cx="2926080" cy="1508760"/>
          </a:xfrm>
          <a:prstGeom prst="roundRect">
            <a:avLst/>
          </a:prstGeom>
          <a:solidFill>
            <a:srgbClr val="F3D8CD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t" lIns="146304" tIns="128016" rIns="146304" bIns="109728">
            <a:normAutofit/>
          </a:bodyPr>
          <a:lstStyle/>
          <a:p>
            <a:pPr algn="l">
              <a:buNone/>
            </a:pPr>
            <a:r>
              <a:rPr lang="zh-CN" altLang="en-US" sz="1600" b="1" dirty="0" smtClean="0">
                <a:solidFill>
                  <a:srgbClr val="11202A"/>
                </a:solidFill>
                <a:latin typeface="Aptos Display"/>
                <a:ea typeface="Microsoft YaHei"/>
                <a:cs typeface="Aptos Display"/>
              </a:rPr>
              <a:t>回信面板</a:t>
            </a:r>
            <a:endParaRPr lang="zh-CN" altLang="en-US" sz="1600"/>
          </a:p>
          <a:p>
            <a:pPr algn="l">
              <a:buNone/>
            </a:pPr>
            <a:r>
              <a:rPr lang="zh-CN" altLang="en-US" sz="122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预填 Re:、To/Cc、引用正文，并先看发送预览。</a:t>
            </a:r>
            <a:endParaRPr lang="zh-CN" altLang="en-US" sz="1220"/>
          </a:p>
        </p:txBody>
      </p:sp>
      <p:sp>
        <p:nvSpPr>
          <p:cNvPr id="21" name="Grid Note Shadow"/>
          <p:cNvSpPr/>
          <p:nvPr/>
        </p:nvSpPr>
        <p:spPr>
          <a:xfrm>
            <a:off x="804672" y="5065776"/>
            <a:ext cx="9738360" cy="384048"/>
          </a:xfrm>
          <a:prstGeom prst="roundRect">
            <a:avLst/>
          </a:prstGeom>
          <a:solidFill>
            <a:srgbClr val="EDE6D6"/>
          </a:solidFill>
          <a:ln>
            <a:noFill/>
          </a:ln>
        </p:spPr>
      </p:sp>
      <p:sp>
        <p:nvSpPr>
          <p:cNvPr id="22" name="Grid Note"/>
          <p:cNvSpPr txBox="1"/>
          <p:nvPr/>
        </p:nvSpPr>
        <p:spPr>
          <a:xfrm>
            <a:off x="749808" y="5010912"/>
            <a:ext cx="9738360" cy="384048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t" lIns="146304" tIns="91440" rIns="146304" bIns="73152">
            <a:normAutofit/>
          </a:bodyPr>
          <a:lstStyle/>
          <a:p>
            <a:pPr algn="l">
              <a:buNone/>
            </a:pPr>
            <a:r>
              <a:rPr lang="zh-CN" altLang="en-US" sz="1150" dirty="0" smtClean="0">
                <a:solidFill>
                  <a:srgbClr val="5F6B73"/>
                </a:solidFill>
                <a:latin typeface="Aptos"/>
                <a:ea typeface="Microsoft YaHei"/>
                <a:cs typeface="Aptos"/>
              </a:rPr>
              <a:t>把机械动作变成默认动作，才是降低上手门槛的关键。</a:t>
            </a:r>
            <a:endParaRPr lang="zh-CN" altLang="en-US" sz="1150"/>
          </a:p>
        </p:txBody>
      </p:sp>
      <p:sp>
        <p:nvSpPr>
          <p:cNvPr id="23" name="Footer Rule"/>
          <p:cNvSpPr/>
          <p:nvPr/>
        </p:nvSpPr>
        <p:spPr>
          <a:xfrm>
            <a:off x="685800" y="6355080"/>
            <a:ext cx="9326880" cy="18288"/>
          </a:xfrm>
          <a:prstGeom prst="rect">
            <a:avLst/>
          </a:prstGeom>
          <a:solidFill>
            <a:srgbClr val="D7CFBE"/>
          </a:solidFill>
          <a:ln>
            <a:noFill/>
          </a:ln>
        </p:spPr>
      </p:sp>
      <p:sp>
        <p:nvSpPr>
          <p:cNvPr id="24" name="Footer"/>
          <p:cNvSpPr txBox="1"/>
          <p:nvPr/>
        </p:nvSpPr>
        <p:spPr>
          <a:xfrm>
            <a:off x="685800" y="6547104"/>
            <a:ext cx="9098280" cy="182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lIns="109728" tIns="73152" rIns="109728" bIns="73152">
            <a:normAutofit/>
          </a:bodyPr>
          <a:lstStyle/>
          <a:p>
            <a:pPr algn="l">
              <a:buNone/>
            </a:pPr>
            <a:r>
              <a:rPr lang="zh-CN" altLang="en-US" sz="880" dirty="0" smtClean="0">
                <a:solidFill>
                  <a:srgbClr val="5F6B73"/>
                </a:solidFill>
                <a:latin typeface="Aptos"/>
                <a:ea typeface="Microsoft YaHei"/>
                <a:cs typeface="Aptos"/>
              </a:rPr>
              <a:t>CRIEW 项目介绍</a:t>
            </a:r>
            <a:endParaRPr lang="zh-CN" altLang="en-US" sz="880"/>
          </a:p>
        </p:txBody>
      </p:sp>
      <p:sp>
        <p:nvSpPr>
          <p:cNvPr id="25" name="Page Number"/>
          <p:cNvSpPr txBox="1"/>
          <p:nvPr/>
        </p:nvSpPr>
        <p:spPr>
          <a:xfrm>
            <a:off x="10866120" y="6428232"/>
            <a:ext cx="640080" cy="274320"/>
          </a:xfrm>
          <a:prstGeom prst="roundRect">
            <a:avLst/>
          </a:prstGeom>
          <a:solidFill>
            <a:srgbClr val="11202A"/>
          </a:solidFill>
          <a:ln>
            <a:noFill/>
          </a:ln>
        </p:spPr>
        <p:txBody>
          <a:bodyPr wrap="square" rtlCol="0" anchor="ctr" lIns="109728" tIns="73152" rIns="109728" bIns="73152">
            <a:normAutofit/>
          </a:bodyPr>
          <a:lstStyle/>
          <a:p>
            <a:pPr algn="ctr">
              <a:buNone/>
            </a:pPr>
            <a:r>
              <a:rPr lang="zh-CN" altLang="en-US" sz="1050" b="1" dirty="0" smtClean="0">
                <a:solidFill>
                  <a:srgbClr val="F7F4ED"/>
                </a:solidFill>
                <a:latin typeface="Aptos"/>
                <a:ea typeface="Microsoft YaHei"/>
                <a:cs typeface="Aptos"/>
              </a:rPr>
              <a:t>6</a:t>
            </a:r>
            <a:endParaRPr lang="zh-CN" altLang="en-US" sz="10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EFF4"/>
          </a:solidFill>
          <a:ln>
            <a:noFill/>
          </a:ln>
        </p:spPr>
      </p:sp>
      <p:sp>
        <p:nvSpPr>
          <p:cNvPr id="3" name="Top Ornament"/>
          <p:cNvSpPr/>
          <p:nvPr/>
        </p:nvSpPr>
        <p:spPr>
          <a:xfrm>
            <a:off x="9265920" y="-457200"/>
            <a:ext cx="3291840" cy="1874519"/>
          </a:xfrm>
          <a:prstGeom prst="ellipse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4" name="Bottom Ornament"/>
          <p:cNvSpPr/>
          <p:nvPr/>
        </p:nvSpPr>
        <p:spPr>
          <a:xfrm>
            <a:off x="-822960" y="5532120"/>
            <a:ext cx="2331720" cy="1645920"/>
          </a:xfrm>
          <a:prstGeom prst="ellipse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5" name="Accent Rail"/>
          <p:cNvSpPr/>
          <p:nvPr/>
        </p:nvSpPr>
        <p:spPr>
          <a:xfrm>
            <a:off x="11734800" y="530352"/>
            <a:ext cx="118872" cy="5687568"/>
          </a:xfrm>
          <a:prstGeom prst="roundRect">
            <a:avLst/>
          </a:prstGeom>
          <a:solidFill>
            <a:srgbClr val="C65D2E"/>
          </a:solidFill>
          <a:ln>
            <a:noFill/>
          </a:ln>
        </p:spPr>
      </p:sp>
      <p:sp>
        <p:nvSpPr>
          <p:cNvPr id="6" name="Title Banner"/>
          <p:cNvSpPr/>
          <p:nvPr/>
        </p:nvSpPr>
        <p:spPr>
          <a:xfrm>
            <a:off x="576072" y="347472"/>
            <a:ext cx="9966960" cy="658368"/>
          </a:xfrm>
          <a:prstGeom prst="roundRect">
            <a:avLst/>
          </a:prstGeom>
          <a:solidFill>
            <a:srgbClr val="F3D8CD"/>
          </a:solidFill>
          <a:ln>
            <a:noFill/>
          </a:ln>
        </p:spPr>
      </p:sp>
      <p:sp>
        <p:nvSpPr>
          <p:cNvPr id="7" name="Title Accent"/>
          <p:cNvSpPr/>
          <p:nvPr/>
        </p:nvSpPr>
        <p:spPr>
          <a:xfrm>
            <a:off x="786384" y="539496"/>
            <a:ext cx="201168" cy="256032"/>
          </a:xfrm>
          <a:prstGeom prst="roundRect">
            <a:avLst/>
          </a:prstGeom>
          <a:solidFill>
            <a:srgbClr val="C65D2E"/>
          </a:solidFill>
          <a:ln>
            <a:noFill/>
          </a:ln>
        </p:spPr>
      </p:sp>
      <p:sp>
        <p:nvSpPr>
          <p:cNvPr id="8" name="Slide Title"/>
          <p:cNvSpPr txBox="1"/>
          <p:nvPr/>
        </p:nvSpPr>
        <p:spPr>
          <a:xfrm>
            <a:off x="1042415" y="438912"/>
            <a:ext cx="9098280" cy="4114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lIns="109728" tIns="73152" rIns="109728" bIns="73152">
            <a:normAutofit/>
          </a:bodyPr>
          <a:lstStyle/>
          <a:p>
            <a:pPr algn="l">
              <a:buNone/>
            </a:pPr>
            <a:r>
              <a:rPr lang="zh-CN" altLang="en-US" sz="2300" b="1" dirty="0" smtClean="0">
                <a:solidFill>
                  <a:srgbClr val="11202A"/>
                </a:solidFill>
                <a:latin typeface="Aptos Display"/>
                <a:ea typeface="Microsoft YaHei"/>
                <a:cs typeface="Aptos Display"/>
              </a:rPr>
              <a:t>给新同学的 15 分钟上手路径</a:t>
            </a:r>
            <a:endParaRPr lang="zh-CN" altLang="en-US" sz="2300"/>
          </a:p>
        </p:txBody>
      </p:sp>
      <p:sp>
        <p:nvSpPr>
          <p:cNvPr id="9" name="Command Block Shadow"/>
          <p:cNvSpPr/>
          <p:nvPr/>
        </p:nvSpPr>
        <p:spPr>
          <a:xfrm>
            <a:off x="740664" y="1472184"/>
            <a:ext cx="4572000" cy="3200400"/>
          </a:xfrm>
          <a:prstGeom prst="roundRect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10" name="Command Block"/>
          <p:cNvSpPr txBox="1"/>
          <p:nvPr/>
        </p:nvSpPr>
        <p:spPr>
          <a:xfrm>
            <a:off x="685800" y="1417320"/>
            <a:ext cx="4572000" cy="3200400"/>
          </a:xfrm>
          <a:prstGeom prst="roundRect">
            <a:avLst/>
          </a:prstGeom>
          <a:solidFill>
            <a:srgbClr val="24313A"/>
          </a:solidFill>
          <a:ln w="12700" cap="flat" cmpd="sng" algn="ctr">
            <a:solidFill>
              <a:srgbClr val="5F6B73"/>
            </a:solidFill>
            <a:prstDash val="solid"/>
            <a:round/>
          </a:ln>
        </p:spPr>
        <p:txBody>
          <a:bodyPr wrap="square" rtlCol="0" anchor="t" lIns="146304" tIns="164592" rIns="146304" bIns="109728">
            <a:normAutofit/>
          </a:bodyPr>
          <a:lstStyle/>
          <a:p>
            <a:pPr algn="l">
              <a:buNone/>
            </a:pPr>
            <a:r>
              <a:rPr lang="zh-CN" altLang="en-US" sz="1800" dirty="0" smtClean="0">
                <a:solidFill>
                  <a:srgbClr val="F7F4ED"/>
                </a:solidFill>
                <a:latin typeface="Consolas"/>
                <a:ea typeface="Microsoft YaHei"/>
                <a:cs typeface="Consolas"/>
              </a:rPr>
              <a:t>cargo install criew</a:t>
            </a:r>
            <a:endParaRPr lang="zh-CN" altLang="en-US" sz="1800"/>
          </a:p>
          <a:p>
            <a:pPr algn="l">
              <a:buNone/>
            </a:pPr>
            <a:r>
              <a:rPr lang="zh-CN" altLang="en-US" sz="1800" dirty="0" smtClean="0">
                <a:solidFill>
                  <a:srgbClr val="F7F4ED"/>
                </a:solidFill>
                <a:latin typeface="Consolas"/>
                <a:ea typeface="Microsoft YaHei"/>
                <a:cs typeface="Consolas"/>
              </a:rPr>
              <a:t>criew doctor</a:t>
            </a:r>
            <a:endParaRPr lang="zh-CN" altLang="en-US" sz="1800"/>
          </a:p>
          <a:p>
            <a:pPr algn="l">
              <a:buNone/>
            </a:pPr>
            <a:r>
              <a:rPr lang="zh-CN" altLang="en-US" sz="1800" dirty="0" smtClean="0">
                <a:solidFill>
                  <a:srgbClr val="F7F4ED"/>
                </a:solidFill>
                <a:latin typeface="Consolas"/>
                <a:ea typeface="Microsoft YaHei"/>
                <a:cs typeface="Consolas"/>
              </a:rPr>
              <a:t>criew sync --mailbox io-uring</a:t>
            </a:r>
            <a:endParaRPr lang="zh-CN" altLang="en-US" sz="1800"/>
          </a:p>
          <a:p>
            <a:pPr algn="l">
              <a:buNone/>
            </a:pPr>
            <a:r>
              <a:rPr lang="zh-CN" altLang="en-US" sz="1800" dirty="0" smtClean="0">
                <a:solidFill>
                  <a:srgbClr val="F7F4ED"/>
                </a:solidFill>
                <a:latin typeface="Consolas"/>
                <a:ea typeface="Microsoft YaHei"/>
                <a:cs typeface="Consolas"/>
              </a:rPr>
              <a:t>criew tui</a:t>
            </a:r>
            <a:endParaRPr lang="zh-CN" altLang="en-US" sz="1800"/>
          </a:p>
        </p:txBody>
      </p:sp>
      <p:sp>
        <p:nvSpPr>
          <p:cNvPr id="11" name="Code Note Shadow"/>
          <p:cNvSpPr/>
          <p:nvPr/>
        </p:nvSpPr>
        <p:spPr>
          <a:xfrm>
            <a:off x="896112" y="4736592"/>
            <a:ext cx="4407408" cy="438912"/>
          </a:xfrm>
          <a:prstGeom prst="roundRect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12" name="Code Note"/>
          <p:cNvSpPr txBox="1"/>
          <p:nvPr/>
        </p:nvSpPr>
        <p:spPr>
          <a:xfrm>
            <a:off x="841248" y="4681728"/>
            <a:ext cx="4407408" cy="438912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t" lIns="146304" tIns="91440" rIns="146304" bIns="73152">
            <a:normAutofit/>
          </a:bodyPr>
          <a:lstStyle/>
          <a:p>
            <a:pPr algn="l">
              <a:buNone/>
            </a:pPr>
            <a:r>
              <a:rPr lang="zh-CN" altLang="en-US" sz="115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先从公开列表开始，不必一上来就配置完整真实发信链路。</a:t>
            </a:r>
            <a:endParaRPr lang="zh-CN" altLang="en-US" sz="1150"/>
          </a:p>
        </p:txBody>
      </p:sp>
      <p:sp>
        <p:nvSpPr>
          <p:cNvPr id="13" name="Step Number 1"/>
          <p:cNvSpPr txBox="1"/>
          <p:nvPr/>
        </p:nvSpPr>
        <p:spPr>
          <a:xfrm>
            <a:off x="5577840" y="1371600"/>
            <a:ext cx="475488" cy="475488"/>
          </a:xfrm>
          <a:prstGeom prst="ellipse">
            <a:avLst/>
          </a:prstGeom>
          <a:solidFill>
            <a:srgbClr val="C65D2E"/>
          </a:solidFill>
          <a:ln>
            <a:noFill/>
          </a:ln>
        </p:spPr>
        <p:txBody>
          <a:bodyPr wrap="square" rtlCol="0" anchor="ctr" lIns="109728" tIns="73152" rIns="109728" bIns="73152">
            <a:normAutofit/>
          </a:bodyPr>
          <a:lstStyle/>
          <a:p>
            <a:pPr algn="ctr">
              <a:buNone/>
            </a:pPr>
            <a:r>
              <a:rPr lang="zh-CN" altLang="en-US" sz="1500" b="1" dirty="0" smtClean="0">
                <a:solidFill>
                  <a:srgbClr val="FFFFFF"/>
                </a:solidFill>
                <a:latin typeface="Aptos"/>
                <a:ea typeface="Microsoft YaHei"/>
                <a:cs typeface="Aptos"/>
              </a:rPr>
              <a:t>1</a:t>
            </a:r>
            <a:endParaRPr lang="zh-CN" altLang="en-US" sz="1500"/>
          </a:p>
        </p:txBody>
      </p:sp>
      <p:sp>
        <p:nvSpPr>
          <p:cNvPr id="14" name="Step Text 1 Shadow"/>
          <p:cNvSpPr/>
          <p:nvPr/>
        </p:nvSpPr>
        <p:spPr>
          <a:xfrm>
            <a:off x="6199632" y="1389888"/>
            <a:ext cx="4224528" cy="548640"/>
          </a:xfrm>
          <a:prstGeom prst="roundRect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15" name="Step Text 1"/>
          <p:cNvSpPr txBox="1"/>
          <p:nvPr/>
        </p:nvSpPr>
        <p:spPr>
          <a:xfrm>
            <a:off x="6144768" y="1335024"/>
            <a:ext cx="4224528" cy="54864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t" lIns="146304" tIns="100584" rIns="146304" bIns="73152">
            <a:normAutofit/>
          </a:bodyPr>
          <a:lstStyle/>
          <a:p>
            <a:pPr algn="l">
              <a:buNone/>
            </a:pPr>
            <a:r>
              <a:rPr lang="zh-CN" altLang="en-US" sz="1300" dirty="0" smtClean="0">
                <a:solidFill>
                  <a:srgbClr val="11202A"/>
                </a:solidFill>
                <a:latin typeface="Aptos"/>
                <a:ea typeface="Microsoft YaHei"/>
                <a:cs typeface="Aptos"/>
              </a:rPr>
              <a:t>先同步一个公开列表，建立对 thread 的直觉。</a:t>
            </a:r>
            <a:endParaRPr lang="zh-CN" altLang="en-US" sz="1300"/>
          </a:p>
        </p:txBody>
      </p:sp>
      <p:sp>
        <p:nvSpPr>
          <p:cNvPr id="16" name="Step Number 2"/>
          <p:cNvSpPr txBox="1"/>
          <p:nvPr/>
        </p:nvSpPr>
        <p:spPr>
          <a:xfrm>
            <a:off x="5577840" y="2029968"/>
            <a:ext cx="475488" cy="475488"/>
          </a:xfrm>
          <a:prstGeom prst="ellipse">
            <a:avLst/>
          </a:prstGeom>
          <a:solidFill>
            <a:srgbClr val="C65D2E"/>
          </a:solidFill>
          <a:ln>
            <a:noFill/>
          </a:ln>
        </p:spPr>
        <p:txBody>
          <a:bodyPr wrap="square" rtlCol="0" anchor="ctr" lIns="109728" tIns="73152" rIns="109728" bIns="73152">
            <a:normAutofit/>
          </a:bodyPr>
          <a:lstStyle/>
          <a:p>
            <a:pPr algn="ctr">
              <a:buNone/>
            </a:pPr>
            <a:r>
              <a:rPr lang="zh-CN" altLang="en-US" sz="1500" b="1" dirty="0" smtClean="0">
                <a:solidFill>
                  <a:srgbClr val="FFFFFF"/>
                </a:solidFill>
                <a:latin typeface="Aptos"/>
                <a:ea typeface="Microsoft YaHei"/>
                <a:cs typeface="Aptos"/>
              </a:rPr>
              <a:t>2</a:t>
            </a:r>
            <a:endParaRPr lang="zh-CN" altLang="en-US" sz="1500"/>
          </a:p>
        </p:txBody>
      </p:sp>
      <p:sp>
        <p:nvSpPr>
          <p:cNvPr id="17" name="Step Text 2 Shadow"/>
          <p:cNvSpPr/>
          <p:nvPr/>
        </p:nvSpPr>
        <p:spPr>
          <a:xfrm>
            <a:off x="6199632" y="2048256"/>
            <a:ext cx="4224528" cy="548640"/>
          </a:xfrm>
          <a:prstGeom prst="roundRect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18" name="Step Text 2"/>
          <p:cNvSpPr txBox="1"/>
          <p:nvPr/>
        </p:nvSpPr>
        <p:spPr>
          <a:xfrm>
            <a:off x="6144768" y="1993392"/>
            <a:ext cx="4224528" cy="54864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t" lIns="146304" tIns="100584" rIns="146304" bIns="73152">
            <a:normAutofit/>
          </a:bodyPr>
          <a:lstStyle/>
          <a:p>
            <a:pPr algn="l">
              <a:buNone/>
            </a:pPr>
            <a:r>
              <a:rPr lang="zh-CN" altLang="en-US" sz="1300" dirty="0" smtClean="0">
                <a:solidFill>
                  <a:srgbClr val="11202A"/>
                </a:solidFill>
                <a:latin typeface="Aptos"/>
                <a:ea typeface="Microsoft YaHei"/>
                <a:cs typeface="Aptos"/>
              </a:rPr>
              <a:t>在 TUI 里顺着 series 阅读 cover letter、patch、回复。</a:t>
            </a:r>
            <a:endParaRPr lang="zh-CN" altLang="en-US" sz="1300"/>
          </a:p>
        </p:txBody>
      </p:sp>
      <p:sp>
        <p:nvSpPr>
          <p:cNvPr id="19" name="Step Number 3"/>
          <p:cNvSpPr txBox="1"/>
          <p:nvPr/>
        </p:nvSpPr>
        <p:spPr>
          <a:xfrm>
            <a:off x="5577840" y="2688336"/>
            <a:ext cx="475488" cy="475488"/>
          </a:xfrm>
          <a:prstGeom prst="ellipse">
            <a:avLst/>
          </a:prstGeom>
          <a:solidFill>
            <a:srgbClr val="C65D2E"/>
          </a:solidFill>
          <a:ln>
            <a:noFill/>
          </a:ln>
        </p:spPr>
        <p:txBody>
          <a:bodyPr wrap="square" rtlCol="0" anchor="ctr" lIns="109728" tIns="73152" rIns="109728" bIns="73152">
            <a:normAutofit/>
          </a:bodyPr>
          <a:lstStyle/>
          <a:p>
            <a:pPr algn="ctr">
              <a:buNone/>
            </a:pPr>
            <a:r>
              <a:rPr lang="zh-CN" altLang="en-US" sz="1500" b="1" dirty="0" smtClean="0">
                <a:solidFill>
                  <a:srgbClr val="FFFFFF"/>
                </a:solidFill>
                <a:latin typeface="Aptos"/>
                <a:ea typeface="Microsoft YaHei"/>
                <a:cs typeface="Aptos"/>
              </a:rPr>
              <a:t>3</a:t>
            </a:r>
            <a:endParaRPr lang="zh-CN" altLang="en-US" sz="1500"/>
          </a:p>
        </p:txBody>
      </p:sp>
      <p:sp>
        <p:nvSpPr>
          <p:cNvPr id="20" name="Step Text 3 Shadow"/>
          <p:cNvSpPr/>
          <p:nvPr/>
        </p:nvSpPr>
        <p:spPr>
          <a:xfrm>
            <a:off x="6199632" y="2706624"/>
            <a:ext cx="4224528" cy="548640"/>
          </a:xfrm>
          <a:prstGeom prst="roundRect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21" name="Step Text 3"/>
          <p:cNvSpPr txBox="1"/>
          <p:nvPr/>
        </p:nvSpPr>
        <p:spPr>
          <a:xfrm>
            <a:off x="6144768" y="2651760"/>
            <a:ext cx="4224528" cy="54864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t" lIns="146304" tIns="100584" rIns="146304" bIns="73152">
            <a:normAutofit/>
          </a:bodyPr>
          <a:lstStyle/>
          <a:p>
            <a:pPr algn="l">
              <a:buNone/>
            </a:pPr>
            <a:r>
              <a:rPr lang="zh-CN" altLang="en-US" sz="1300" dirty="0" smtClean="0">
                <a:solidFill>
                  <a:srgbClr val="11202A"/>
                </a:solidFill>
                <a:latin typeface="Aptos"/>
                <a:ea typeface="Microsoft YaHei"/>
                <a:cs typeface="Aptos"/>
              </a:rPr>
              <a:t>需要验证时，再把 series apply 到本地 kernel tree。</a:t>
            </a:r>
            <a:endParaRPr lang="zh-CN" altLang="en-US" sz="1300"/>
          </a:p>
        </p:txBody>
      </p:sp>
      <p:sp>
        <p:nvSpPr>
          <p:cNvPr id="22" name="Step Number 4"/>
          <p:cNvSpPr txBox="1"/>
          <p:nvPr/>
        </p:nvSpPr>
        <p:spPr>
          <a:xfrm>
            <a:off x="5577840" y="3346704"/>
            <a:ext cx="475488" cy="475488"/>
          </a:xfrm>
          <a:prstGeom prst="ellipse">
            <a:avLst/>
          </a:prstGeom>
          <a:solidFill>
            <a:srgbClr val="C65D2E"/>
          </a:solidFill>
          <a:ln>
            <a:noFill/>
          </a:ln>
        </p:spPr>
        <p:txBody>
          <a:bodyPr wrap="square" rtlCol="0" anchor="ctr" lIns="109728" tIns="73152" rIns="109728" bIns="73152">
            <a:normAutofit/>
          </a:bodyPr>
          <a:lstStyle/>
          <a:p>
            <a:pPr algn="ctr">
              <a:buNone/>
            </a:pPr>
            <a:r>
              <a:rPr lang="zh-CN" altLang="en-US" sz="1500" b="1" dirty="0" smtClean="0">
                <a:solidFill>
                  <a:srgbClr val="FFFFFF"/>
                </a:solidFill>
                <a:latin typeface="Aptos"/>
                <a:ea typeface="Microsoft YaHei"/>
                <a:cs typeface="Aptos"/>
              </a:rPr>
              <a:t>4</a:t>
            </a:r>
            <a:endParaRPr lang="zh-CN" altLang="en-US" sz="1500"/>
          </a:p>
        </p:txBody>
      </p:sp>
      <p:sp>
        <p:nvSpPr>
          <p:cNvPr id="23" name="Step Text 4 Shadow"/>
          <p:cNvSpPr/>
          <p:nvPr/>
        </p:nvSpPr>
        <p:spPr>
          <a:xfrm>
            <a:off x="6199632" y="3364992"/>
            <a:ext cx="4224528" cy="548640"/>
          </a:xfrm>
          <a:prstGeom prst="roundRect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24" name="Step Text 4"/>
          <p:cNvSpPr txBox="1"/>
          <p:nvPr/>
        </p:nvSpPr>
        <p:spPr>
          <a:xfrm>
            <a:off x="6144768" y="3310128"/>
            <a:ext cx="4224528" cy="54864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t" lIns="146304" tIns="100584" rIns="146304" bIns="73152">
            <a:normAutofit/>
          </a:bodyPr>
          <a:lstStyle/>
          <a:p>
            <a:pPr algn="l">
              <a:buNone/>
            </a:pPr>
            <a:r>
              <a:rPr lang="zh-CN" altLang="en-US" sz="1300" dirty="0" smtClean="0">
                <a:solidFill>
                  <a:srgbClr val="11202A"/>
                </a:solidFill>
                <a:latin typeface="Aptos"/>
                <a:ea typeface="Microsoft YaHei"/>
                <a:cs typeface="Aptos"/>
              </a:rPr>
              <a:t>熟悉回复结构之后，再进入 reply panel 写 review。</a:t>
            </a:r>
            <a:endParaRPr lang="zh-CN" altLang="en-US" sz="1300"/>
          </a:p>
        </p:txBody>
      </p:sp>
      <p:sp>
        <p:nvSpPr>
          <p:cNvPr id="25" name="Step Number 5"/>
          <p:cNvSpPr txBox="1"/>
          <p:nvPr/>
        </p:nvSpPr>
        <p:spPr>
          <a:xfrm>
            <a:off x="5577840" y="4005072"/>
            <a:ext cx="475488" cy="475488"/>
          </a:xfrm>
          <a:prstGeom prst="ellipse">
            <a:avLst/>
          </a:prstGeom>
          <a:solidFill>
            <a:srgbClr val="C65D2E"/>
          </a:solidFill>
          <a:ln>
            <a:noFill/>
          </a:ln>
        </p:spPr>
        <p:txBody>
          <a:bodyPr wrap="square" rtlCol="0" anchor="ctr" lIns="109728" tIns="73152" rIns="109728" bIns="73152">
            <a:normAutofit/>
          </a:bodyPr>
          <a:lstStyle/>
          <a:p>
            <a:pPr algn="ctr">
              <a:buNone/>
            </a:pPr>
            <a:r>
              <a:rPr lang="zh-CN" altLang="en-US" sz="1500" b="1" dirty="0" smtClean="0">
                <a:solidFill>
                  <a:srgbClr val="FFFFFF"/>
                </a:solidFill>
                <a:latin typeface="Aptos"/>
                <a:ea typeface="Microsoft YaHei"/>
                <a:cs typeface="Aptos"/>
              </a:rPr>
              <a:t>5</a:t>
            </a:r>
            <a:endParaRPr lang="zh-CN" altLang="en-US" sz="1500"/>
          </a:p>
        </p:txBody>
      </p:sp>
      <p:sp>
        <p:nvSpPr>
          <p:cNvPr id="26" name="Step Text 5 Shadow"/>
          <p:cNvSpPr/>
          <p:nvPr/>
        </p:nvSpPr>
        <p:spPr>
          <a:xfrm>
            <a:off x="6199632" y="4023360"/>
            <a:ext cx="4224528" cy="548640"/>
          </a:xfrm>
          <a:prstGeom prst="roundRect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27" name="Step Text 5"/>
          <p:cNvSpPr txBox="1"/>
          <p:nvPr/>
        </p:nvSpPr>
        <p:spPr>
          <a:xfrm>
            <a:off x="6144768" y="3968496"/>
            <a:ext cx="4224528" cy="54864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t" lIns="146304" tIns="100584" rIns="146304" bIns="73152">
            <a:normAutofit/>
          </a:bodyPr>
          <a:lstStyle/>
          <a:p>
            <a:pPr algn="l">
              <a:buNone/>
            </a:pPr>
            <a:r>
              <a:rPr lang="zh-CN" altLang="en-US" sz="1300" dirty="0" smtClean="0">
                <a:solidFill>
                  <a:srgbClr val="11202A"/>
                </a:solidFill>
                <a:latin typeface="Aptos"/>
                <a:ea typeface="Microsoft YaHei"/>
                <a:cs typeface="Aptos"/>
              </a:rPr>
              <a:t>最后才接入 IMAP 与真实发送，把风险前移到阅读阶段。</a:t>
            </a:r>
            <a:endParaRPr lang="zh-CN" altLang="en-US" sz="1300"/>
          </a:p>
        </p:txBody>
      </p:sp>
      <p:sp>
        <p:nvSpPr>
          <p:cNvPr id="28" name="Code Callout Shadow"/>
          <p:cNvSpPr/>
          <p:nvPr/>
        </p:nvSpPr>
        <p:spPr>
          <a:xfrm>
            <a:off x="5632704" y="5038344"/>
            <a:ext cx="4800600" cy="384048"/>
          </a:xfrm>
          <a:prstGeom prst="roundRect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29" name="Code Callout"/>
          <p:cNvSpPr txBox="1"/>
          <p:nvPr/>
        </p:nvSpPr>
        <p:spPr>
          <a:xfrm>
            <a:off x="5577840" y="4983480"/>
            <a:ext cx="4800600" cy="384048"/>
          </a:xfrm>
          <a:prstGeom prst="roundRect">
            <a:avLst/>
          </a:prstGeom>
          <a:solidFill>
            <a:srgbClr val="F5E8C5"/>
          </a:solidFill>
          <a:ln w="12700" cap="flat" cmpd="sng" algn="ctr">
            <a:solidFill>
              <a:srgbClr val="D49B32"/>
            </a:solidFill>
            <a:prstDash val="solid"/>
            <a:round/>
          </a:ln>
        </p:spPr>
        <p:txBody>
          <a:bodyPr wrap="square" rtlCol="0" anchor="t" lIns="146304" tIns="82296" rIns="146304" bIns="73152">
            <a:normAutofit/>
          </a:bodyPr>
          <a:lstStyle/>
          <a:p>
            <a:pPr algn="l">
              <a:buNone/>
            </a:pPr>
            <a:r>
              <a:rPr lang="zh-CN" altLang="en-US" sz="1180" b="1" dirty="0" smtClean="0">
                <a:solidFill>
                  <a:srgbClr val="11202A"/>
                </a:solidFill>
                <a:latin typeface="Aptos"/>
                <a:ea typeface="Microsoft YaHei"/>
                <a:cs typeface="Aptos"/>
              </a:rPr>
              <a:t>建议先练“读”和“apply”，再练“发”。</a:t>
            </a:r>
            <a:endParaRPr lang="zh-CN" altLang="en-US" sz="1180"/>
          </a:p>
        </p:txBody>
      </p:sp>
      <p:sp>
        <p:nvSpPr>
          <p:cNvPr id="30" name="Footer Rule"/>
          <p:cNvSpPr/>
          <p:nvPr/>
        </p:nvSpPr>
        <p:spPr>
          <a:xfrm>
            <a:off x="685800" y="6355080"/>
            <a:ext cx="9326880" cy="18288"/>
          </a:xfrm>
          <a:prstGeom prst="rect">
            <a:avLst/>
          </a:prstGeom>
          <a:solidFill>
            <a:srgbClr val="D7CFBE"/>
          </a:solidFill>
          <a:ln>
            <a:noFill/>
          </a:ln>
        </p:spPr>
      </p:sp>
      <p:sp>
        <p:nvSpPr>
          <p:cNvPr id="31" name="Footer"/>
          <p:cNvSpPr txBox="1"/>
          <p:nvPr/>
        </p:nvSpPr>
        <p:spPr>
          <a:xfrm>
            <a:off x="685800" y="6547104"/>
            <a:ext cx="9098280" cy="182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lIns="109728" tIns="73152" rIns="109728" bIns="73152">
            <a:normAutofit/>
          </a:bodyPr>
          <a:lstStyle/>
          <a:p>
            <a:pPr algn="l">
              <a:buNone/>
            </a:pPr>
            <a:r>
              <a:rPr lang="zh-CN" altLang="en-US" sz="880" dirty="0" smtClean="0">
                <a:solidFill>
                  <a:srgbClr val="5F6B73"/>
                </a:solidFill>
                <a:latin typeface="Aptos"/>
                <a:ea typeface="Microsoft YaHei"/>
                <a:cs typeface="Aptos"/>
              </a:rPr>
              <a:t>CRIEW 项目介绍</a:t>
            </a:r>
            <a:endParaRPr lang="zh-CN" altLang="en-US" sz="880"/>
          </a:p>
        </p:txBody>
      </p:sp>
      <p:sp>
        <p:nvSpPr>
          <p:cNvPr id="32" name="Page Number"/>
          <p:cNvSpPr txBox="1"/>
          <p:nvPr/>
        </p:nvSpPr>
        <p:spPr>
          <a:xfrm>
            <a:off x="10866120" y="6428232"/>
            <a:ext cx="640080" cy="274320"/>
          </a:xfrm>
          <a:prstGeom prst="roundRect">
            <a:avLst/>
          </a:prstGeom>
          <a:solidFill>
            <a:srgbClr val="11202A"/>
          </a:solidFill>
          <a:ln>
            <a:noFill/>
          </a:ln>
        </p:spPr>
        <p:txBody>
          <a:bodyPr wrap="square" rtlCol="0" anchor="ctr" lIns="109728" tIns="73152" rIns="109728" bIns="73152">
            <a:normAutofit/>
          </a:bodyPr>
          <a:lstStyle/>
          <a:p>
            <a:pPr algn="ctr">
              <a:buNone/>
            </a:pPr>
            <a:r>
              <a:rPr lang="zh-CN" altLang="en-US" sz="1050" b="1" dirty="0" smtClean="0">
                <a:solidFill>
                  <a:srgbClr val="F7F4ED"/>
                </a:solidFill>
                <a:latin typeface="Aptos"/>
                <a:ea typeface="Microsoft YaHei"/>
                <a:cs typeface="Aptos"/>
              </a:rPr>
              <a:t>7</a:t>
            </a:r>
            <a:endParaRPr lang="zh-CN" altLang="en-US" sz="10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3" name="Top Ornament"/>
          <p:cNvSpPr/>
          <p:nvPr/>
        </p:nvSpPr>
        <p:spPr>
          <a:xfrm>
            <a:off x="9265920" y="-457200"/>
            <a:ext cx="3291840" cy="1874519"/>
          </a:xfrm>
          <a:prstGeom prst="ellipse">
            <a:avLst/>
          </a:prstGeom>
          <a:solidFill>
            <a:srgbClr val="EDE6D6"/>
          </a:solidFill>
          <a:ln>
            <a:noFill/>
          </a:ln>
        </p:spPr>
      </p:sp>
      <p:sp>
        <p:nvSpPr>
          <p:cNvPr id="4" name="Bottom Ornament"/>
          <p:cNvSpPr/>
          <p:nvPr/>
        </p:nvSpPr>
        <p:spPr>
          <a:xfrm>
            <a:off x="-822960" y="5532120"/>
            <a:ext cx="2331720" cy="1645920"/>
          </a:xfrm>
          <a:prstGeom prst="ellipse">
            <a:avLst/>
          </a:prstGeom>
          <a:solidFill>
            <a:srgbClr val="EDE6D6"/>
          </a:solidFill>
          <a:ln>
            <a:noFill/>
          </a:ln>
        </p:spPr>
      </p:sp>
      <p:sp>
        <p:nvSpPr>
          <p:cNvPr id="5" name="Accent Rail"/>
          <p:cNvSpPr/>
          <p:nvPr/>
        </p:nvSpPr>
        <p:spPr>
          <a:xfrm>
            <a:off x="11734800" y="530352"/>
            <a:ext cx="118872" cy="5687568"/>
          </a:xfrm>
          <a:prstGeom prst="roundRect">
            <a:avLst/>
          </a:prstGeom>
          <a:solidFill>
            <a:srgbClr val="C65D2E"/>
          </a:solidFill>
          <a:ln>
            <a:noFill/>
          </a:ln>
        </p:spPr>
      </p:sp>
      <p:sp>
        <p:nvSpPr>
          <p:cNvPr id="6" name="Title Banner"/>
          <p:cNvSpPr/>
          <p:nvPr/>
        </p:nvSpPr>
        <p:spPr>
          <a:xfrm>
            <a:off x="576072" y="347472"/>
            <a:ext cx="9966960" cy="658368"/>
          </a:xfrm>
          <a:prstGeom prst="roundRect">
            <a:avLst/>
          </a:prstGeom>
          <a:solidFill>
            <a:srgbClr val="F3D8CD"/>
          </a:solidFill>
          <a:ln>
            <a:noFill/>
          </a:ln>
        </p:spPr>
      </p:sp>
      <p:sp>
        <p:nvSpPr>
          <p:cNvPr id="7" name="Title Accent"/>
          <p:cNvSpPr/>
          <p:nvPr/>
        </p:nvSpPr>
        <p:spPr>
          <a:xfrm>
            <a:off x="786384" y="539496"/>
            <a:ext cx="201168" cy="256032"/>
          </a:xfrm>
          <a:prstGeom prst="roundRect">
            <a:avLst/>
          </a:prstGeom>
          <a:solidFill>
            <a:srgbClr val="C65D2E"/>
          </a:solidFill>
          <a:ln>
            <a:noFill/>
          </a:ln>
        </p:spPr>
      </p:sp>
      <p:sp>
        <p:nvSpPr>
          <p:cNvPr id="8" name="Slide Title"/>
          <p:cNvSpPr txBox="1"/>
          <p:nvPr/>
        </p:nvSpPr>
        <p:spPr>
          <a:xfrm>
            <a:off x="1042415" y="438912"/>
            <a:ext cx="9098280" cy="4114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lIns="109728" tIns="73152" rIns="109728" bIns="73152">
            <a:normAutofit/>
          </a:bodyPr>
          <a:lstStyle/>
          <a:p>
            <a:pPr algn="l">
              <a:buNone/>
            </a:pPr>
            <a:r>
              <a:rPr lang="zh-CN" altLang="en-US" sz="2300" b="1" dirty="0" smtClean="0">
                <a:solidFill>
                  <a:srgbClr val="11202A"/>
                </a:solidFill>
                <a:latin typeface="Aptos Display"/>
                <a:ea typeface="Microsoft YaHei"/>
                <a:cs typeface="Aptos Display"/>
              </a:rPr>
              <a:t>对比传统做法，CRIEW 改善了什么</a:t>
            </a:r>
            <a:endParaRPr lang="zh-CN" altLang="en-US" sz="2300"/>
          </a:p>
        </p:txBody>
      </p:sp>
      <p:sp>
        <p:nvSpPr>
          <p:cNvPr id="9" name="Comparison Left Shadow"/>
          <p:cNvSpPr/>
          <p:nvPr/>
        </p:nvSpPr>
        <p:spPr>
          <a:xfrm>
            <a:off x="740664" y="1472184"/>
            <a:ext cx="4709160" cy="3429000"/>
          </a:xfrm>
          <a:prstGeom prst="roundRect">
            <a:avLst/>
          </a:prstGeom>
          <a:solidFill>
            <a:srgbClr val="EDE6D6"/>
          </a:solidFill>
          <a:ln>
            <a:noFill/>
          </a:ln>
        </p:spPr>
      </p:sp>
      <p:sp>
        <p:nvSpPr>
          <p:cNvPr id="10" name="Comparison Left"/>
          <p:cNvSpPr txBox="1"/>
          <p:nvPr/>
        </p:nvSpPr>
        <p:spPr>
          <a:xfrm>
            <a:off x="685800" y="1417320"/>
            <a:ext cx="4709160" cy="3429000"/>
          </a:xfrm>
          <a:prstGeom prst="roundRect">
            <a:avLst/>
          </a:prstGeom>
          <a:solidFill>
            <a:srgbClr val="F7E1DD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t" lIns="146304" tIns="128016" rIns="146304" bIns="109728">
            <a:normAutofit/>
          </a:bodyPr>
          <a:lstStyle/>
          <a:p>
            <a:pPr algn="l">
              <a:buNone/>
            </a:pPr>
            <a:r>
              <a:rPr lang="zh-CN" altLang="en-US" sz="1800" b="1" dirty="0" smtClean="0">
                <a:solidFill>
                  <a:srgbClr val="A74632"/>
                </a:solidFill>
                <a:latin typeface="Aptos Display"/>
                <a:ea typeface="Microsoft YaHei"/>
                <a:cs typeface="Aptos Display"/>
              </a:rPr>
              <a:t>传统链路</a:t>
            </a:r>
            <a:endParaRPr lang="zh-CN" altLang="en-US" sz="1800"/>
          </a:p>
          <a:p>
            <a:pPr marL="342900" indent="-171450" lvl="0" algn="l">
              <a:buChar char="•"/>
            </a:pPr>
            <a:r>
              <a:rPr lang="zh-CN" altLang="en-US" sz="140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浏览器看 lore，终端里单独 apply</a:t>
            </a:r>
            <a:endParaRPr lang="zh-CN" altLang="en-US" sz="1400"/>
          </a:p>
          <a:p>
            <a:pPr marL="342900" indent="-171450" lvl="0" algn="l">
              <a:buChar char="•"/>
            </a:pPr>
            <a:r>
              <a:rPr lang="zh-CN" altLang="en-US" sz="140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邮件客户端与代码现场天然脱节</a:t>
            </a:r>
            <a:endParaRPr lang="zh-CN" altLang="en-US" sz="1400"/>
          </a:p>
          <a:p>
            <a:pPr marL="342900" indent="-171450" lvl="0" algn="l">
              <a:buChar char="•"/>
            </a:pPr>
            <a:r>
              <a:rPr lang="zh-CN" altLang="en-US" sz="140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回信头与抄送名单靠手工维护</a:t>
            </a:r>
            <a:endParaRPr lang="zh-CN" altLang="en-US" sz="1400"/>
          </a:p>
          <a:p>
            <a:pPr marL="342900" indent="-171450" lvl="0" algn="l">
              <a:buChar char="•"/>
            </a:pPr>
            <a:r>
              <a:rPr lang="zh-CN" altLang="en-US" sz="140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thread 状态、patch 状态分散在多个工具里</a:t>
            </a:r>
            <a:endParaRPr lang="zh-CN" altLang="en-US" sz="1400"/>
          </a:p>
        </p:txBody>
      </p:sp>
      <p:sp>
        <p:nvSpPr>
          <p:cNvPr id="11" name="Comparison Right Shadow"/>
          <p:cNvSpPr/>
          <p:nvPr/>
        </p:nvSpPr>
        <p:spPr>
          <a:xfrm>
            <a:off x="5797296" y="1472184"/>
            <a:ext cx="4709160" cy="3429000"/>
          </a:xfrm>
          <a:prstGeom prst="roundRect">
            <a:avLst/>
          </a:prstGeom>
          <a:solidFill>
            <a:srgbClr val="EDE6D6"/>
          </a:solidFill>
          <a:ln>
            <a:noFill/>
          </a:ln>
        </p:spPr>
      </p:sp>
      <p:sp>
        <p:nvSpPr>
          <p:cNvPr id="12" name="Comparison Right"/>
          <p:cNvSpPr txBox="1"/>
          <p:nvPr/>
        </p:nvSpPr>
        <p:spPr>
          <a:xfrm>
            <a:off x="5742432" y="1417320"/>
            <a:ext cx="4709160" cy="3429000"/>
          </a:xfrm>
          <a:prstGeom prst="roundRect">
            <a:avLst/>
          </a:prstGeom>
          <a:solidFill>
            <a:srgbClr val="E2E8DB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t" lIns="146304" tIns="128016" rIns="146304" bIns="109728">
            <a:normAutofit/>
          </a:bodyPr>
          <a:lstStyle/>
          <a:p>
            <a:pPr algn="l">
              <a:buNone/>
            </a:pPr>
            <a:r>
              <a:rPr lang="zh-CN" altLang="en-US" sz="1800" b="1" dirty="0" smtClean="0">
                <a:solidFill>
                  <a:srgbClr val="617A55"/>
                </a:solidFill>
                <a:latin typeface="Aptos Display"/>
                <a:ea typeface="Microsoft YaHei"/>
                <a:cs typeface="Aptos Display"/>
              </a:rPr>
              <a:t>CRIEW 链路</a:t>
            </a:r>
            <a:endParaRPr lang="zh-CN" altLang="en-US" sz="1800"/>
          </a:p>
          <a:p>
            <a:pPr marL="342900" indent="-171450" lvl="0" algn="l">
              <a:buChar char="•"/>
            </a:pPr>
            <a:r>
              <a:rPr lang="zh-CN" altLang="en-US" sz="140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订阅、thread、正文、tree 视图在同一 TUI</a:t>
            </a:r>
            <a:endParaRPr lang="zh-CN" altLang="en-US" sz="1400"/>
          </a:p>
          <a:p>
            <a:pPr marL="342900" indent="-171450" lvl="0" algn="l">
              <a:buChar char="•"/>
            </a:pPr>
            <a:r>
              <a:rPr lang="zh-CN" altLang="en-US" sz="140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patch apply 与邮件上下文尽量同屏</a:t>
            </a:r>
            <a:endParaRPr lang="zh-CN" altLang="en-US" sz="1400"/>
          </a:p>
          <a:p>
            <a:pPr marL="342900" indent="-171450" lvl="0" algn="l">
              <a:buChar char="•"/>
            </a:pPr>
            <a:r>
              <a:rPr lang="zh-CN" altLang="en-US" sz="140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reply 头与引用结构自动构造</a:t>
            </a:r>
            <a:endParaRPr lang="zh-CN" altLang="en-US" sz="1400"/>
          </a:p>
          <a:p>
            <a:pPr marL="342900" indent="-171450" lvl="0" algn="l">
              <a:buChar char="•"/>
            </a:pPr>
            <a:r>
              <a:rPr lang="zh-CN" altLang="en-US" sz="1400" dirty="0" smtClean="0">
                <a:solidFill>
                  <a:srgbClr val="24313A"/>
                </a:solidFill>
                <a:latin typeface="Aptos"/>
                <a:ea typeface="Microsoft YaHei"/>
                <a:cs typeface="Aptos"/>
              </a:rPr>
              <a:t>更适合刚上手邮件协作的新同学</a:t>
            </a:r>
            <a:endParaRPr lang="zh-CN" altLang="en-US" sz="1400"/>
          </a:p>
        </p:txBody>
      </p:sp>
      <p:sp>
        <p:nvSpPr>
          <p:cNvPr id="13" name="Comparison Summary Shadow"/>
          <p:cNvSpPr/>
          <p:nvPr/>
        </p:nvSpPr>
        <p:spPr>
          <a:xfrm>
            <a:off x="1289304" y="5084064"/>
            <a:ext cx="8778240" cy="384048"/>
          </a:xfrm>
          <a:prstGeom prst="roundRect">
            <a:avLst/>
          </a:prstGeom>
          <a:solidFill>
            <a:srgbClr val="EDE6D6"/>
          </a:solidFill>
          <a:ln>
            <a:noFill/>
          </a:ln>
        </p:spPr>
      </p:sp>
      <p:sp>
        <p:nvSpPr>
          <p:cNvPr id="14" name="Comparison Summary"/>
          <p:cNvSpPr txBox="1"/>
          <p:nvPr/>
        </p:nvSpPr>
        <p:spPr>
          <a:xfrm>
            <a:off x="1234440" y="5029200"/>
            <a:ext cx="8778240" cy="384048"/>
          </a:xfrm>
          <a:prstGeom prst="roundRect">
            <a:avLst/>
          </a:prstGeom>
          <a:solidFill>
            <a:srgbClr val="F5E8C5"/>
          </a:solidFill>
          <a:ln w="12700" cap="flat" cmpd="sng" algn="ctr">
            <a:solidFill>
              <a:srgbClr val="D49B32"/>
            </a:solidFill>
            <a:prstDash val="solid"/>
            <a:round/>
          </a:ln>
        </p:spPr>
        <p:txBody>
          <a:bodyPr wrap="square" rtlCol="0" anchor="ctr" lIns="146304" tIns="82296" rIns="146304" bIns="73152">
            <a:normAutofit/>
          </a:bodyPr>
          <a:lstStyle/>
          <a:p>
            <a:pPr algn="ctr">
              <a:buNone/>
            </a:pPr>
            <a:r>
              <a:rPr lang="zh-CN" altLang="en-US" sz="1250" b="1" dirty="0" smtClean="0">
                <a:solidFill>
                  <a:srgbClr val="11202A"/>
                </a:solidFill>
                <a:latin typeface="Aptos"/>
                <a:ea typeface="Microsoft YaHei"/>
                <a:cs typeface="Aptos"/>
              </a:rPr>
              <a:t>它改善的是流程摩擦与上下文切换成本，而不是试图改写 kernel 社区规则。</a:t>
            </a:r>
            <a:endParaRPr lang="zh-CN" altLang="en-US" sz="1250"/>
          </a:p>
        </p:txBody>
      </p:sp>
      <p:sp>
        <p:nvSpPr>
          <p:cNvPr id="15" name="Footer Rule"/>
          <p:cNvSpPr/>
          <p:nvPr/>
        </p:nvSpPr>
        <p:spPr>
          <a:xfrm>
            <a:off x="685800" y="6355080"/>
            <a:ext cx="9326880" cy="18288"/>
          </a:xfrm>
          <a:prstGeom prst="rect">
            <a:avLst/>
          </a:prstGeom>
          <a:solidFill>
            <a:srgbClr val="D7CFBE"/>
          </a:solidFill>
          <a:ln>
            <a:noFill/>
          </a:ln>
        </p:spPr>
      </p:sp>
      <p:sp>
        <p:nvSpPr>
          <p:cNvPr id="16" name="Footer"/>
          <p:cNvSpPr txBox="1"/>
          <p:nvPr/>
        </p:nvSpPr>
        <p:spPr>
          <a:xfrm>
            <a:off x="685800" y="6547104"/>
            <a:ext cx="9098280" cy="182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lIns="109728" tIns="73152" rIns="109728" bIns="73152">
            <a:normAutofit/>
          </a:bodyPr>
          <a:lstStyle/>
          <a:p>
            <a:pPr algn="l">
              <a:buNone/>
            </a:pPr>
            <a:r>
              <a:rPr lang="zh-CN" altLang="en-US" sz="880" dirty="0" smtClean="0">
                <a:solidFill>
                  <a:srgbClr val="5F6B73"/>
                </a:solidFill>
                <a:latin typeface="Aptos"/>
                <a:ea typeface="Microsoft YaHei"/>
                <a:cs typeface="Aptos"/>
              </a:rPr>
              <a:t>CRIEW 项目介绍</a:t>
            </a:r>
            <a:endParaRPr lang="zh-CN" altLang="en-US" sz="880"/>
          </a:p>
        </p:txBody>
      </p:sp>
      <p:sp>
        <p:nvSpPr>
          <p:cNvPr id="17" name="Page Number"/>
          <p:cNvSpPr txBox="1"/>
          <p:nvPr/>
        </p:nvSpPr>
        <p:spPr>
          <a:xfrm>
            <a:off x="10866120" y="6428232"/>
            <a:ext cx="640080" cy="274320"/>
          </a:xfrm>
          <a:prstGeom prst="roundRect">
            <a:avLst/>
          </a:prstGeom>
          <a:solidFill>
            <a:srgbClr val="11202A"/>
          </a:solidFill>
          <a:ln>
            <a:noFill/>
          </a:ln>
        </p:spPr>
        <p:txBody>
          <a:bodyPr wrap="square" rtlCol="0" anchor="ctr" lIns="109728" tIns="73152" rIns="109728" bIns="73152">
            <a:normAutofit/>
          </a:bodyPr>
          <a:lstStyle/>
          <a:p>
            <a:pPr algn="ctr">
              <a:buNone/>
            </a:pPr>
            <a:r>
              <a:rPr lang="zh-CN" altLang="en-US" sz="1050" b="1" dirty="0" smtClean="0">
                <a:solidFill>
                  <a:srgbClr val="F7F4ED"/>
                </a:solidFill>
                <a:latin typeface="Aptos"/>
                <a:ea typeface="Microsoft YaHei"/>
                <a:cs typeface="Aptos"/>
              </a:rPr>
              <a:t>8</a:t>
            </a:r>
            <a:endParaRPr lang="zh-CN" altLang="en-US" sz="10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6D6"/>
          </a:solidFill>
          <a:ln>
            <a:noFill/>
          </a:ln>
        </p:spPr>
      </p:sp>
      <p:sp>
        <p:nvSpPr>
          <p:cNvPr id="3" name="Top Ornament"/>
          <p:cNvSpPr/>
          <p:nvPr/>
        </p:nvSpPr>
        <p:spPr>
          <a:xfrm>
            <a:off x="9265920" y="-457200"/>
            <a:ext cx="3291840" cy="1874519"/>
          </a:xfrm>
          <a:prstGeom prst="ellipse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4" name="Bottom Ornament"/>
          <p:cNvSpPr/>
          <p:nvPr/>
        </p:nvSpPr>
        <p:spPr>
          <a:xfrm>
            <a:off x="-822960" y="5532120"/>
            <a:ext cx="2331720" cy="1645920"/>
          </a:xfrm>
          <a:prstGeom prst="ellipse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5" name="Accent Rail"/>
          <p:cNvSpPr/>
          <p:nvPr/>
        </p:nvSpPr>
        <p:spPr>
          <a:xfrm>
            <a:off x="11734800" y="530352"/>
            <a:ext cx="118872" cy="5687568"/>
          </a:xfrm>
          <a:prstGeom prst="roundRect">
            <a:avLst/>
          </a:prstGeom>
          <a:solidFill>
            <a:srgbClr val="2A7F98"/>
          </a:solidFill>
          <a:ln>
            <a:noFill/>
          </a:ln>
        </p:spPr>
      </p:sp>
      <p:sp>
        <p:nvSpPr>
          <p:cNvPr id="6" name="Title Banner"/>
          <p:cNvSpPr/>
          <p:nvPr/>
        </p:nvSpPr>
        <p:spPr>
          <a:xfrm>
            <a:off x="576072" y="347472"/>
            <a:ext cx="9966960" cy="658368"/>
          </a:xfrm>
          <a:prstGeom prst="roundRect">
            <a:avLst/>
          </a:prstGeom>
          <a:solidFill>
            <a:srgbClr val="DCEFF4"/>
          </a:solidFill>
          <a:ln>
            <a:noFill/>
          </a:ln>
        </p:spPr>
      </p:sp>
      <p:sp>
        <p:nvSpPr>
          <p:cNvPr id="7" name="Title Accent"/>
          <p:cNvSpPr/>
          <p:nvPr/>
        </p:nvSpPr>
        <p:spPr>
          <a:xfrm>
            <a:off x="786384" y="539496"/>
            <a:ext cx="201168" cy="256032"/>
          </a:xfrm>
          <a:prstGeom prst="roundRect">
            <a:avLst/>
          </a:prstGeom>
          <a:solidFill>
            <a:srgbClr val="2A7F98"/>
          </a:solidFill>
          <a:ln>
            <a:noFill/>
          </a:ln>
        </p:spPr>
      </p:sp>
      <p:sp>
        <p:nvSpPr>
          <p:cNvPr id="8" name="Slide Title"/>
          <p:cNvSpPr txBox="1"/>
          <p:nvPr/>
        </p:nvSpPr>
        <p:spPr>
          <a:xfrm>
            <a:off x="1042415" y="438912"/>
            <a:ext cx="9098280" cy="4114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lIns="109728" tIns="73152" rIns="109728" bIns="73152">
            <a:normAutofit/>
          </a:bodyPr>
          <a:lstStyle/>
          <a:p>
            <a:pPr algn="l">
              <a:buNone/>
            </a:pPr>
            <a:r>
              <a:rPr lang="zh-CN" altLang="en-US" sz="2300" b="1" dirty="0" smtClean="0">
                <a:solidFill>
                  <a:srgbClr val="11202A"/>
                </a:solidFill>
                <a:latin typeface="Aptos Display"/>
                <a:ea typeface="Microsoft YaHei"/>
                <a:cs typeface="Aptos Display"/>
              </a:rPr>
              <a:t>CRIEW 让流程更顺，但不替代内核社区基本功</a:t>
            </a:r>
            <a:endParaRPr lang="zh-CN" altLang="en-US" sz="2300"/>
          </a:p>
        </p:txBody>
      </p:sp>
      <p:sp>
        <p:nvSpPr>
          <p:cNvPr id="9" name="Lead Shadow"/>
          <p:cNvSpPr/>
          <p:nvPr/>
        </p:nvSpPr>
        <p:spPr>
          <a:xfrm>
            <a:off x="768096" y="1380744"/>
            <a:ext cx="10058400" cy="658368"/>
          </a:xfrm>
          <a:prstGeom prst="roundRect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10" name="Lead"/>
          <p:cNvSpPr txBox="1"/>
          <p:nvPr/>
        </p:nvSpPr>
        <p:spPr>
          <a:xfrm>
            <a:off x="713232" y="1325880"/>
            <a:ext cx="10058400" cy="658368"/>
          </a:xfrm>
          <a:prstGeom prst="roundRect">
            <a:avLst/>
          </a:prstGeom>
          <a:solidFill>
            <a:srgbClr val="24313A"/>
          </a:solidFill>
          <a:ln w="12700" cap="flat" cmpd="sng" algn="ctr">
            <a:solidFill>
              <a:srgbClr val="5F6B73"/>
            </a:solidFill>
            <a:prstDash val="solid"/>
            <a:round/>
          </a:ln>
        </p:spPr>
        <p:txBody>
          <a:bodyPr wrap="square" rtlCol="0" anchor="ctr" lIns="146304" tIns="128016" rIns="146304" bIns="109728">
            <a:normAutofit/>
          </a:bodyPr>
          <a:lstStyle/>
          <a:p>
            <a:pPr algn="ctr">
              <a:buNone/>
            </a:pPr>
            <a:r>
              <a:rPr lang="zh-CN" altLang="en-US" sz="1500" b="1" dirty="0" smtClean="0">
                <a:solidFill>
                  <a:srgbClr val="F7F4ED"/>
                </a:solidFill>
                <a:latin typeface="Aptos"/>
                <a:ea typeface="Microsoft YaHei"/>
                <a:cs typeface="Aptos"/>
              </a:rPr>
              <a:t>工具负责把链路接起来；工程判断、测试质量和沟通质量仍然来自开发者本人。</a:t>
            </a:r>
            <a:endParaRPr lang="zh-CN" altLang="en-US" sz="1500"/>
          </a:p>
        </p:txBody>
      </p:sp>
      <p:sp>
        <p:nvSpPr>
          <p:cNvPr id="11" name="Key Point 仍然要选对 main Shadow"/>
          <p:cNvSpPr/>
          <p:nvPr/>
        </p:nvSpPr>
        <p:spPr>
          <a:xfrm>
            <a:off x="768096" y="2295144"/>
            <a:ext cx="4572000" cy="1097280"/>
          </a:xfrm>
          <a:prstGeom prst="roundRect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12" name="Key Point 仍然要选对 main"/>
          <p:cNvSpPr txBox="1"/>
          <p:nvPr/>
        </p:nvSpPr>
        <p:spPr>
          <a:xfrm>
            <a:off x="713232" y="2240280"/>
            <a:ext cx="4572000" cy="1097280"/>
          </a:xfrm>
          <a:prstGeom prst="roundRect">
            <a:avLst/>
          </a:prstGeom>
          <a:solidFill>
            <a:srgbClr val="F3D8CD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ctr" lIns="146304" tIns="128016" rIns="146304" bIns="109728">
            <a:normAutofit/>
          </a:bodyPr>
          <a:lstStyle/>
          <a:p>
            <a:pPr algn="ctr">
              <a:buNone/>
            </a:pPr>
            <a:r>
              <a:rPr lang="zh-CN" altLang="en-US" sz="1320" b="1" dirty="0" smtClean="0">
                <a:solidFill>
                  <a:srgbClr val="11202A"/>
                </a:solidFill>
                <a:latin typeface="Aptos"/>
                <a:ea typeface="Microsoft YaHei"/>
                <a:cs typeface="Aptos"/>
              </a:rPr>
              <a:t>仍然要选对 maintainer 和 mailing list。</a:t>
            </a:r>
            <a:endParaRPr lang="zh-CN" altLang="en-US" sz="1320"/>
          </a:p>
        </p:txBody>
      </p:sp>
      <p:sp>
        <p:nvSpPr>
          <p:cNvPr id="13" name="Key Point 仍然要跑构建、测试和 Shadow"/>
          <p:cNvSpPr/>
          <p:nvPr/>
        </p:nvSpPr>
        <p:spPr>
          <a:xfrm>
            <a:off x="5815584" y="2295144"/>
            <a:ext cx="4572000" cy="1097280"/>
          </a:xfrm>
          <a:prstGeom prst="roundRect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14" name="Key Point 仍然要跑构建、测试和"/>
          <p:cNvSpPr txBox="1"/>
          <p:nvPr/>
        </p:nvSpPr>
        <p:spPr>
          <a:xfrm>
            <a:off x="5760720" y="2240280"/>
            <a:ext cx="4572000" cy="1097280"/>
          </a:xfrm>
          <a:prstGeom prst="roundRect">
            <a:avLst/>
          </a:prstGeom>
          <a:solidFill>
            <a:srgbClr val="DCEFF4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ctr" lIns="146304" tIns="128016" rIns="146304" bIns="109728">
            <a:normAutofit/>
          </a:bodyPr>
          <a:lstStyle/>
          <a:p>
            <a:pPr algn="ctr">
              <a:buNone/>
            </a:pPr>
            <a:r>
              <a:rPr lang="zh-CN" altLang="en-US" sz="1320" b="1" dirty="0" smtClean="0">
                <a:solidFill>
                  <a:srgbClr val="11202A"/>
                </a:solidFill>
                <a:latin typeface="Aptos"/>
                <a:ea typeface="Microsoft YaHei"/>
                <a:cs typeface="Aptos"/>
              </a:rPr>
              <a:t>仍然要跑构建、测试和 scripts/checkpatch.pl。</a:t>
            </a:r>
            <a:endParaRPr lang="zh-CN" altLang="en-US" sz="1320"/>
          </a:p>
        </p:txBody>
      </p:sp>
      <p:sp>
        <p:nvSpPr>
          <p:cNvPr id="15" name="Key Point 仍然要写清 comm Shadow"/>
          <p:cNvSpPr/>
          <p:nvPr/>
        </p:nvSpPr>
        <p:spPr>
          <a:xfrm>
            <a:off x="768096" y="3849624"/>
            <a:ext cx="4572000" cy="1097280"/>
          </a:xfrm>
          <a:prstGeom prst="roundRect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16" name="Key Point 仍然要写清 comm"/>
          <p:cNvSpPr txBox="1"/>
          <p:nvPr/>
        </p:nvSpPr>
        <p:spPr>
          <a:xfrm>
            <a:off x="713232" y="3794760"/>
            <a:ext cx="4572000" cy="1097280"/>
          </a:xfrm>
          <a:prstGeom prst="roundRect">
            <a:avLst/>
          </a:prstGeom>
          <a:solidFill>
            <a:srgbClr val="F5E8C5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ctr" lIns="146304" tIns="128016" rIns="146304" bIns="109728">
            <a:normAutofit/>
          </a:bodyPr>
          <a:lstStyle/>
          <a:p>
            <a:pPr algn="ctr">
              <a:buNone/>
            </a:pPr>
            <a:r>
              <a:rPr lang="zh-CN" altLang="en-US" sz="1320" b="1" dirty="0" smtClean="0">
                <a:solidFill>
                  <a:srgbClr val="11202A"/>
                </a:solidFill>
                <a:latin typeface="Aptos"/>
                <a:ea typeface="Microsoft YaHei"/>
                <a:cs typeface="Aptos"/>
              </a:rPr>
              <a:t>仍然要写清 commit message、cover letter 和 changelog。</a:t>
            </a:r>
            <a:endParaRPr lang="zh-CN" altLang="en-US" sz="1320"/>
          </a:p>
        </p:txBody>
      </p:sp>
      <p:sp>
        <p:nvSpPr>
          <p:cNvPr id="17" name="Key Point 仍然要按 revie Shadow"/>
          <p:cNvSpPr/>
          <p:nvPr/>
        </p:nvSpPr>
        <p:spPr>
          <a:xfrm>
            <a:off x="5815584" y="3849624"/>
            <a:ext cx="4572000" cy="1097280"/>
          </a:xfrm>
          <a:prstGeom prst="roundRect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18" name="Key Point 仍然要按 revie"/>
          <p:cNvSpPr txBox="1"/>
          <p:nvPr/>
        </p:nvSpPr>
        <p:spPr>
          <a:xfrm>
            <a:off x="5760720" y="3794760"/>
            <a:ext cx="4572000" cy="1097280"/>
          </a:xfrm>
          <a:prstGeom prst="roundRect">
            <a:avLst/>
          </a:prstGeom>
          <a:solidFill>
            <a:srgbClr val="E2E8DB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ctr" lIns="146304" tIns="128016" rIns="146304" bIns="109728">
            <a:normAutofit/>
          </a:bodyPr>
          <a:lstStyle/>
          <a:p>
            <a:pPr algn="ctr">
              <a:buNone/>
            </a:pPr>
            <a:r>
              <a:rPr lang="zh-CN" altLang="en-US" sz="1320" b="1" dirty="0" smtClean="0">
                <a:solidFill>
                  <a:srgbClr val="11202A"/>
                </a:solidFill>
                <a:latin typeface="Aptos"/>
                <a:ea typeface="Microsoft YaHei"/>
                <a:cs typeface="Aptos"/>
              </a:rPr>
              <a:t>仍然要按 review 节奏做 v2 / v3 reroll。</a:t>
            </a:r>
            <a:endParaRPr lang="zh-CN" altLang="en-US" sz="1320"/>
          </a:p>
        </p:txBody>
      </p:sp>
      <p:sp>
        <p:nvSpPr>
          <p:cNvPr id="19" name="Keypoint Closing Shadow"/>
          <p:cNvSpPr/>
          <p:nvPr/>
        </p:nvSpPr>
        <p:spPr>
          <a:xfrm>
            <a:off x="1133856" y="5102352"/>
            <a:ext cx="9144000" cy="420624"/>
          </a:xfrm>
          <a:prstGeom prst="roundRect">
            <a:avLst/>
          </a:prstGeom>
          <a:solidFill>
            <a:srgbClr val="F7F4ED"/>
          </a:solidFill>
          <a:ln>
            <a:noFill/>
          </a:ln>
        </p:spPr>
      </p:sp>
      <p:sp>
        <p:nvSpPr>
          <p:cNvPr id="20" name="Keypoint Closing"/>
          <p:cNvSpPr txBox="1"/>
          <p:nvPr/>
        </p:nvSpPr>
        <p:spPr>
          <a:xfrm>
            <a:off x="1078992" y="5047488"/>
            <a:ext cx="9144000" cy="420624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D7CFBE"/>
            </a:solidFill>
            <a:prstDash val="solid"/>
            <a:round/>
          </a:ln>
        </p:spPr>
        <p:txBody>
          <a:bodyPr wrap="square" rtlCol="0" anchor="t" lIns="146304" tIns="91440" rIns="146304" bIns="73152">
            <a:normAutofit/>
          </a:bodyPr>
          <a:lstStyle/>
          <a:p>
            <a:pPr algn="ctr">
              <a:buNone/>
            </a:pPr>
            <a:r>
              <a:rPr lang="zh-CN" altLang="en-US" sz="1220" dirty="0" smtClean="0">
                <a:solidFill>
                  <a:srgbClr val="11202A"/>
                </a:solidFill>
                <a:latin typeface="Aptos"/>
                <a:ea typeface="Microsoft YaHei"/>
                <a:cs typeface="Aptos"/>
              </a:rPr>
              <a:t>CRIEW 的价值，是让新人把注意力更早放在 patch 质量与交流内容上，而不是被工具碎片卡住。</a:t>
            </a:r>
            <a:endParaRPr lang="zh-CN" altLang="en-US" sz="1220"/>
          </a:p>
        </p:txBody>
      </p:sp>
      <p:sp>
        <p:nvSpPr>
          <p:cNvPr id="21" name="Footer Rule"/>
          <p:cNvSpPr/>
          <p:nvPr/>
        </p:nvSpPr>
        <p:spPr>
          <a:xfrm>
            <a:off x="685800" y="6355080"/>
            <a:ext cx="9326880" cy="18288"/>
          </a:xfrm>
          <a:prstGeom prst="rect">
            <a:avLst/>
          </a:prstGeom>
          <a:solidFill>
            <a:srgbClr val="D7CFBE"/>
          </a:solidFill>
          <a:ln>
            <a:noFill/>
          </a:ln>
        </p:spPr>
      </p:sp>
      <p:sp>
        <p:nvSpPr>
          <p:cNvPr id="22" name="Footer"/>
          <p:cNvSpPr txBox="1"/>
          <p:nvPr/>
        </p:nvSpPr>
        <p:spPr>
          <a:xfrm>
            <a:off x="685800" y="6547104"/>
            <a:ext cx="9098280" cy="182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lIns="109728" tIns="73152" rIns="109728" bIns="73152">
            <a:normAutofit/>
          </a:bodyPr>
          <a:lstStyle/>
          <a:p>
            <a:pPr algn="l">
              <a:buNone/>
            </a:pPr>
            <a:r>
              <a:rPr lang="zh-CN" altLang="en-US" sz="880" dirty="0" smtClean="0">
                <a:solidFill>
                  <a:srgbClr val="5F6B73"/>
                </a:solidFill>
                <a:latin typeface="Aptos"/>
                <a:ea typeface="Microsoft YaHei"/>
                <a:cs typeface="Aptos"/>
              </a:rPr>
              <a:t>CRIEW 项目介绍</a:t>
            </a:r>
            <a:endParaRPr lang="zh-CN" altLang="en-US" sz="880"/>
          </a:p>
        </p:txBody>
      </p:sp>
      <p:sp>
        <p:nvSpPr>
          <p:cNvPr id="23" name="Page Number"/>
          <p:cNvSpPr txBox="1"/>
          <p:nvPr/>
        </p:nvSpPr>
        <p:spPr>
          <a:xfrm>
            <a:off x="10866120" y="6428232"/>
            <a:ext cx="640080" cy="274320"/>
          </a:xfrm>
          <a:prstGeom prst="roundRect">
            <a:avLst/>
          </a:prstGeom>
          <a:solidFill>
            <a:srgbClr val="11202A"/>
          </a:solidFill>
          <a:ln>
            <a:noFill/>
          </a:ln>
        </p:spPr>
        <p:txBody>
          <a:bodyPr wrap="square" rtlCol="0" anchor="ctr" lIns="109728" tIns="73152" rIns="109728" bIns="73152">
            <a:normAutofit/>
          </a:bodyPr>
          <a:lstStyle/>
          <a:p>
            <a:pPr algn="ctr">
              <a:buNone/>
            </a:pPr>
            <a:r>
              <a:rPr lang="zh-CN" altLang="en-US" sz="1050" b="1" dirty="0" smtClean="0">
                <a:solidFill>
                  <a:srgbClr val="F7F4ED"/>
                </a:solidFill>
                <a:latin typeface="Aptos"/>
                <a:ea typeface="Microsoft YaHei"/>
                <a:cs typeface="Aptos"/>
              </a:rPr>
              <a:t>9</a:t>
            </a:r>
            <a:endParaRPr lang="zh-CN" altLang="en-US" sz="10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IEW Theme">
  <a:themeElements>
    <a:clrScheme name="CRIEW">
      <a:dk1>
        <a:srgbClr val="11202A"/>
      </a:dk1>
      <a:lt1>
        <a:srgbClr val="FFFFFF"/>
      </a:lt1>
      <a:dk2>
        <a:srgbClr val="24313A"/>
      </a:dk2>
      <a:lt2>
        <a:srgbClr val="F7F4ED"/>
      </a:lt2>
      <a:accent1>
        <a:srgbClr val="C65D2E"/>
      </a:accent1>
      <a:accent2>
        <a:srgbClr val="2A7F98"/>
      </a:accent2>
      <a:accent3>
        <a:srgbClr val="617A55"/>
      </a:accent3>
      <a:accent4>
        <a:srgbClr val="D49B32"/>
      </a:accent4>
      <a:accent5>
        <a:srgbClr val="5F6B73"/>
      </a:accent5>
      <a:accent6>
        <a:srgbClr val="D7CFBE"/>
      </a:accent6>
      <a:hlink>
        <a:srgbClr val="0563C1"/>
      </a:hlink>
      <a:folHlink>
        <a:srgbClr val="954F72"/>
      </a:folHlink>
    </a:clrScheme>
    <a:fontScheme name="CRIEW Fonts">
      <a:majorFont>
        <a:latin typeface="Aptos Display"/>
        <a:ea typeface="Microsoft YaHei"/>
        <a:cs typeface="Aptos Display"/>
      </a:majorFont>
      <a:minorFont>
        <a:latin typeface="Aptos"/>
        <a:ea typeface="Microsoft YaHei"/>
        <a:cs typeface="Aptos"/>
      </a:minorFont>
    </a:fontScheme>
    <a:fmtScheme name="CRIEW Format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100000">
              <a:schemeClr val="phClr">
                <a:shade val="50000"/>
                <a:satMod val="3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</a:schemeClr>
            </a:gs>
            <a:gs pos="100000">
              <a:schemeClr val="phClr">
                <a:tint val="97000"/>
                <a:satMod val="13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10</Slides>
  <Notes>0</Notes>
  <HiddenSlides>0</HiddenSlides>
  <MMClips>1</MMClips>
  <ScaleCrop>false</ScaleCrop>
  <HeadingPairs>
    <vt:vector size="2" baseType="variant">
      <vt:variant>
        <vt:lpstr>Theme</vt:lpstr>
      </vt:variant>
      <vt:variant>
        <vt:i4>1</vt:i4>
      </vt:variant>
    </vt:vector>
  </HeadingPairs>
  <TitlesOfParts>
    <vt:vector size="1" baseType="lpstr">
      <vt:lpstr>Custom Theme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从内核开发流程到邮件协作：用 CRIEW 更轻松上手</dc:title>
  <dc:creator>OpenAI Codex</dc:creator>
  <cp:lastModifiedBy>OpenAI Codex</cp:lastModifiedBy>
  <dcterms:created xsi:type="dcterms:W3CDTF">2026-04-10T18:15:27Z</dcterms:created>
  <dcterms:modified xsi:type="dcterms:W3CDTF">2026-04-10T18:15:27Z</dcterms:modified>
</cp:coreProperties>
</file>